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2" r:id="rId1"/>
  </p:sldMasterIdLst>
  <p:sldIdLst>
    <p:sldId id="256" r:id="rId2"/>
    <p:sldId id="258" r:id="rId3"/>
    <p:sldId id="259" r:id="rId4"/>
    <p:sldId id="326" r:id="rId5"/>
    <p:sldId id="260" r:id="rId6"/>
    <p:sldId id="261" r:id="rId7"/>
    <p:sldId id="262" r:id="rId8"/>
    <p:sldId id="263" r:id="rId9"/>
    <p:sldId id="325" r:id="rId10"/>
    <p:sldId id="321" r:id="rId11"/>
    <p:sldId id="322" r:id="rId12"/>
    <p:sldId id="324" r:id="rId13"/>
    <p:sldId id="317" r:id="rId14"/>
    <p:sldId id="318" r:id="rId15"/>
    <p:sldId id="319" r:id="rId16"/>
    <p:sldId id="320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28" r:id="rId26"/>
    <p:sldId id="274" r:id="rId27"/>
    <p:sldId id="300" r:id="rId28"/>
    <p:sldId id="298" r:id="rId29"/>
    <p:sldId id="297" r:id="rId30"/>
    <p:sldId id="301" r:id="rId31"/>
    <p:sldId id="275" r:id="rId32"/>
    <p:sldId id="302" r:id="rId33"/>
    <p:sldId id="303" r:id="rId34"/>
    <p:sldId id="276" r:id="rId35"/>
    <p:sldId id="304" r:id="rId36"/>
    <p:sldId id="277" r:id="rId37"/>
    <p:sldId id="308" r:id="rId38"/>
    <p:sldId id="306" r:id="rId39"/>
    <p:sldId id="305" r:id="rId40"/>
    <p:sldId id="307" r:id="rId41"/>
    <p:sldId id="278" r:id="rId42"/>
    <p:sldId id="279" r:id="rId43"/>
    <p:sldId id="312" r:id="rId44"/>
    <p:sldId id="309" r:id="rId45"/>
    <p:sldId id="310" r:id="rId46"/>
    <p:sldId id="311" r:id="rId47"/>
    <p:sldId id="280" r:id="rId48"/>
    <p:sldId id="313" r:id="rId49"/>
    <p:sldId id="314" r:id="rId50"/>
    <p:sldId id="315" r:id="rId51"/>
    <p:sldId id="316" r:id="rId52"/>
    <p:sldId id="281" r:id="rId53"/>
    <p:sldId id="327" r:id="rId54"/>
    <p:sldId id="292" r:id="rId55"/>
    <p:sldId id="293" r:id="rId56"/>
    <p:sldId id="294" r:id="rId57"/>
    <p:sldId id="295" r:id="rId58"/>
    <p:sldId id="296" r:id="rId5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F"/>
    <a:srgbClr val="0A4E19"/>
    <a:srgbClr val="FECC2B"/>
    <a:srgbClr val="14A4DA"/>
    <a:srgbClr val="BFBFBF"/>
    <a:srgbClr val="CDCDCD"/>
    <a:srgbClr val="DFDFDF"/>
    <a:srgbClr val="ECECEC"/>
    <a:srgbClr val="DBF48C"/>
    <a:srgbClr val="CC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563" autoAdjust="0"/>
  </p:normalViewPr>
  <p:slideViewPr>
    <p:cSldViewPr snapToGrid="0" snapToObjects="1">
      <p:cViewPr varScale="1">
        <p:scale>
          <a:sx n="93" d="100"/>
          <a:sy n="93" d="100"/>
        </p:scale>
        <p:origin x="15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4/30/2017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4/30/2017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6078-59C6-6649-AA44-91FB9C51CB94}" type="datetimeFigureOut">
              <a:rPr lang="es-ES" smtClean="0"/>
              <a:t>30/04/2017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4378-561E-2645-A00A-4E80AE0C3E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8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ipple dir="rd"/>
      </p:transition>
    </mc:Choice>
    <mc:Fallback xmlns="">
      <p:transition xmlns:p14="http://schemas.microsoft.com/office/powerpoint/2010/main" spd="slow"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63176" y="1418226"/>
            <a:ext cx="8277412" cy="392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VE" sz="3200" b="1" dirty="0"/>
              <a:t>APLICACIÓN MÓVIL PARA LA UBICACIÓN E INFORMACIÓN ESPECÍFICA DE LOS ESPACIOS FÍSICOS DE UNA UNIVERSIDAD UTILIZANDO REALIDAD AUMENTADA Y </a:t>
            </a:r>
            <a:r>
              <a:rPr lang="es-VE" sz="3200" b="1" dirty="0" smtClean="0"/>
              <a:t>NFC</a:t>
            </a:r>
          </a:p>
          <a:p>
            <a:pPr algn="ctr">
              <a:lnSpc>
                <a:spcPct val="120000"/>
              </a:lnSpc>
            </a:pPr>
            <a:endParaRPr lang="es-VE" sz="3200" b="1" dirty="0" smtClean="0"/>
          </a:p>
          <a:p>
            <a:pPr algn="ctr">
              <a:lnSpc>
                <a:spcPct val="120000"/>
              </a:lnSpc>
            </a:pPr>
            <a:r>
              <a:rPr lang="es-VE" sz="2400" dirty="0" smtClean="0"/>
              <a:t>Caracas, Mayo 2017</a:t>
            </a:r>
            <a:endParaRPr lang="es-ES_tradnl" sz="24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8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2" name="Imagen 1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12" name="Imagen 1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0" name="Imagen 9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  <p:pic>
        <p:nvPicPr>
          <p:cNvPr id="11" name="Imagen 10" descr="tiemp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24" y="2592857"/>
            <a:ext cx="2249987" cy="1264591"/>
          </a:xfrm>
          <a:prstGeom prst="rect">
            <a:avLst/>
          </a:prstGeom>
        </p:spPr>
      </p:pic>
      <p:pic>
        <p:nvPicPr>
          <p:cNvPr id="2" name="Imagen 1" descr="proyect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0" y="4179411"/>
            <a:ext cx="2514331" cy="1343910"/>
          </a:xfrm>
          <a:prstGeom prst="rect">
            <a:avLst/>
          </a:prstGeom>
        </p:spPr>
      </p:pic>
      <p:pic>
        <p:nvPicPr>
          <p:cNvPr id="3" name="Imagen 2" descr="experienci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96" y="4046497"/>
            <a:ext cx="1548049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905075" y="321947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COLOCAR 6 IMÁGENES DE LA METODOLOGIA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daily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13" y="1620517"/>
            <a:ext cx="5510981" cy="368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pic>
        <p:nvPicPr>
          <p:cNvPr id="8" name="Imagen 7" descr="Macintosh HD:Users:sandravillamizar:Desktop:review and retrospective vist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43" y="1985554"/>
            <a:ext cx="4915292" cy="342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1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5939" y="423573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1042210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04029" y="2887534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95391" y="3318211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9445" y="1432487"/>
            <a:ext cx="3268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structura </a:t>
            </a:r>
            <a:r>
              <a:rPr lang="es-VE" sz="1600" dirty="0"/>
              <a:t>de 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nalizar </a:t>
            </a:r>
            <a:r>
              <a:rPr lang="es-VE" sz="1600" dirty="0"/>
              <a:t>los puntos </a:t>
            </a:r>
            <a:r>
              <a:rPr lang="es-VE" sz="1600" dirty="0" smtClean="0"/>
              <a:t>clave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nstalación </a:t>
            </a:r>
            <a:r>
              <a:rPr lang="es-VE" sz="1600" dirty="0"/>
              <a:t>de las </a:t>
            </a:r>
            <a:r>
              <a:rPr lang="es-VE" sz="1600" dirty="0" smtClean="0"/>
              <a:t>herramientas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ncorporación de la base de datos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958134" y="3738368"/>
            <a:ext cx="28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 </a:t>
            </a:r>
            <a:r>
              <a:rPr lang="es-VE" sz="1600" dirty="0" smtClean="0"/>
              <a:t>trabajo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ompartir conocimientos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ebate </a:t>
            </a:r>
            <a:r>
              <a:rPr lang="es-VE" sz="1600" dirty="0"/>
              <a:t>de </a:t>
            </a:r>
            <a:r>
              <a:rPr lang="es-VE" sz="1600" dirty="0" smtClean="0"/>
              <a:t>ideas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Horario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Documentación metodología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5939" y="2312664"/>
            <a:ext cx="17900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Repositorio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Instalar herramientas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>
                <a:latin typeface="+mj-lt"/>
                <a:ea typeface="Cambria" panose="02040503050406030204" pitchFamily="18" charset="0"/>
              </a:rPr>
              <a:t>Pase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de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conocimientos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>
                <a:latin typeface="+mj-lt"/>
                <a:ea typeface="Cambria" panose="02040503050406030204" pitchFamily="18" charset="0"/>
              </a:rPr>
              <a:t>C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rear </a:t>
            </a:r>
            <a:r>
              <a:rPr lang="es-VE" sz="1600" dirty="0">
                <a:latin typeface="+mj-lt"/>
                <a:ea typeface="Cambria" panose="02040503050406030204" pitchFamily="18" charset="0"/>
              </a:rPr>
              <a:t>la base </a:t>
            </a:r>
            <a:r>
              <a:rPr lang="es-VE" sz="1600" dirty="0" smtClean="0">
                <a:latin typeface="+mj-lt"/>
                <a:ea typeface="Cambria" panose="02040503050406030204" pitchFamily="18" charset="0"/>
              </a:rPr>
              <a:t>de datos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887304" y="5088528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2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12198" y="3944722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912463" y="921795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114307" y="3495298"/>
            <a:ext cx="39694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506120" y="3853022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84518" y="1393970"/>
            <a:ext cx="3056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odelo </a:t>
            </a:r>
            <a:r>
              <a:rPr lang="es-VE" sz="1600" dirty="0"/>
              <a:t>de </a:t>
            </a:r>
            <a:r>
              <a:rPr lang="es-VE" sz="1600" dirty="0" smtClean="0"/>
              <a:t>entidad relación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Montaje </a:t>
            </a:r>
            <a:r>
              <a:rPr lang="es-VE" sz="1600" dirty="0"/>
              <a:t>del </a:t>
            </a:r>
            <a:r>
              <a:rPr lang="es-VE" sz="1600" dirty="0" smtClean="0"/>
              <a:t>servidor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pciones </a:t>
            </a:r>
            <a:r>
              <a:rPr lang="es-VE" sz="1600" dirty="0" smtClean="0"/>
              <a:t>distribuidas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Pase de conocimientos NFC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Estilo </a:t>
            </a:r>
            <a:r>
              <a:rPr lang="es-VE" sz="1600" dirty="0"/>
              <a:t>del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y sus íconos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D</a:t>
            </a:r>
            <a:r>
              <a:rPr lang="es-VE" sz="1600" dirty="0" smtClean="0"/>
              <a:t>iseños: Guía </a:t>
            </a:r>
            <a:r>
              <a:rPr lang="es-VE" sz="1600" dirty="0"/>
              <a:t>de uso</a:t>
            </a:r>
            <a:r>
              <a:rPr lang="es-VE" sz="1600" dirty="0" smtClean="0"/>
              <a:t>, </a:t>
            </a:r>
            <a:r>
              <a:rPr lang="es-VE" sz="1600" dirty="0"/>
              <a:t>buscador y el </a:t>
            </a:r>
            <a:r>
              <a:rPr lang="es-VE" sz="1600" dirty="0" smtClean="0"/>
              <a:t>logo menú </a:t>
            </a:r>
            <a:r>
              <a:rPr lang="es-VE" sz="1600" dirty="0"/>
              <a:t>desplegable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4221402" y="4241988"/>
            <a:ext cx="4034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comunicación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rabajo </a:t>
            </a:r>
            <a:r>
              <a:rPr lang="es-VE" sz="1600" dirty="0"/>
              <a:t>en </a:t>
            </a:r>
            <a:r>
              <a:rPr lang="es-VE" sz="1600" dirty="0" smtClean="0"/>
              <a:t>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Fusión de ideas de los desarrolladores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Mantener reuniones </a:t>
            </a:r>
            <a:r>
              <a:rPr lang="es-VE" sz="1600" dirty="0" smtClean="0"/>
              <a:t>presenciales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</a:t>
            </a:r>
            <a:r>
              <a:rPr lang="es-VE" sz="1600" dirty="0"/>
              <a:t>dedicado a las </a:t>
            </a:r>
            <a:r>
              <a:rPr lang="es-VE" sz="1600" dirty="0" smtClean="0"/>
              <a:t>actividades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etrasos </a:t>
            </a:r>
            <a:r>
              <a:rPr lang="es-VE" sz="1600" dirty="0"/>
              <a:t>en la culminación de los </a:t>
            </a:r>
            <a:r>
              <a:rPr lang="es-VE" sz="1600" dirty="0" smtClean="0"/>
              <a:t>objetivos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92984" y="2030304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Montaje de </a:t>
            </a:r>
            <a:r>
              <a:rPr lang="es-VE" sz="1600" dirty="0"/>
              <a:t>la base de </a:t>
            </a:r>
            <a:r>
              <a:rPr lang="es-VE" sz="1600" dirty="0" smtClean="0"/>
              <a:t>datos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Diagrama </a:t>
            </a:r>
            <a:r>
              <a:rPr lang="es-VE" sz="1600" dirty="0"/>
              <a:t>de </a:t>
            </a:r>
            <a:r>
              <a:rPr lang="es-VE" sz="1600" dirty="0" smtClean="0"/>
              <a:t>clases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Diseño y </a:t>
            </a:r>
            <a:r>
              <a:rPr lang="es-VE" sz="1600" dirty="0"/>
              <a:t>desarrollo de </a:t>
            </a:r>
            <a:r>
              <a:rPr lang="es-VE" sz="1600" dirty="0" smtClean="0"/>
              <a:t>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P</a:t>
            </a:r>
            <a:r>
              <a:rPr lang="es-VE" sz="1600" dirty="0" smtClean="0"/>
              <a:t>ase </a:t>
            </a:r>
            <a:r>
              <a:rPr lang="es-VE" sz="1600" dirty="0"/>
              <a:t>de </a:t>
            </a:r>
            <a:r>
              <a:rPr lang="es-VE" sz="1600" dirty="0" smtClean="0"/>
              <a:t>conocimientos NFC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3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437025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81783" y="3627148"/>
            <a:ext cx="458343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61085" y="1002681"/>
            <a:ext cx="305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altante </a:t>
            </a:r>
            <a:r>
              <a:rPr lang="es-VE" sz="1600" dirty="0"/>
              <a:t>del sprint </a:t>
            </a:r>
            <a:r>
              <a:rPr lang="es-VE" sz="1600" dirty="0" smtClean="0"/>
              <a:t>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salida </a:t>
            </a:r>
            <a:r>
              <a:rPr lang="es-VE" sz="1600" dirty="0" smtClean="0"/>
              <a:t>y </a:t>
            </a:r>
            <a:r>
              <a:rPr lang="es-VE" sz="1600" dirty="0" err="1" smtClean="0"/>
              <a:t>Toolbar</a:t>
            </a:r>
            <a:r>
              <a:rPr lang="es-VE" sz="16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Módulos: NFC</a:t>
            </a:r>
            <a:r>
              <a:rPr lang="es-VE" sz="1600" dirty="0"/>
              <a:t>, </a:t>
            </a:r>
            <a:r>
              <a:rPr lang="es-VE" sz="1600" dirty="0" err="1"/>
              <a:t>Tips</a:t>
            </a:r>
            <a:r>
              <a:rPr lang="es-VE" sz="1600" dirty="0"/>
              <a:t>, lógica de la Guía de uso y Buscador por </a:t>
            </a:r>
            <a:r>
              <a:rPr lang="es-VE" sz="1600" dirty="0" smtClean="0"/>
              <a:t>lista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posteriores al </a:t>
            </a:r>
            <a:r>
              <a:rPr lang="es-VE" sz="1600" dirty="0" smtClean="0"/>
              <a:t>nivel 0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Fotografías </a:t>
            </a:r>
            <a:r>
              <a:rPr lang="es-VE" sz="1600" dirty="0" smtClean="0"/>
              <a:t>de </a:t>
            </a:r>
            <a:r>
              <a:rPr lang="es-VE" sz="1600" dirty="0" smtClean="0"/>
              <a:t>sitios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Información </a:t>
            </a:r>
            <a:r>
              <a:rPr lang="es-VE" sz="1600" dirty="0"/>
              <a:t>de las diferentes opciones para la Guía de </a:t>
            </a:r>
            <a:r>
              <a:rPr lang="es-VE" sz="1600" dirty="0" smtClean="0"/>
              <a:t>uso (delegar 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finales)</a:t>
            </a:r>
            <a:endParaRPr lang="es-VE" sz="1600" dirty="0" smtClean="0"/>
          </a:p>
        </p:txBody>
      </p:sp>
      <p:sp>
        <p:nvSpPr>
          <p:cNvPr id="56" name="CuadroTexto 55"/>
          <p:cNvSpPr txBox="1"/>
          <p:nvPr/>
        </p:nvSpPr>
        <p:spPr>
          <a:xfrm>
            <a:off x="5147454" y="4433263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grupal al día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 smtClean="0"/>
              <a:t>presenciales</a:t>
            </a:r>
            <a:endParaRPr lang="es-VE" sz="1600" dirty="0" smtClean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Trabajo </a:t>
            </a:r>
            <a:r>
              <a:rPr lang="es-VE" sz="1600" dirty="0" smtClean="0"/>
              <a:t>individual</a:t>
            </a:r>
            <a:endParaRPr lang="es-VE" sz="1600" dirty="0" smtClean="0"/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antidad </a:t>
            </a:r>
            <a:r>
              <a:rPr lang="es-VE" sz="1600" dirty="0"/>
              <a:t>de trabajo </a:t>
            </a:r>
            <a:r>
              <a:rPr lang="es-VE" sz="1600" dirty="0" smtClean="0"/>
              <a:t>estipulado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791370"/>
            <a:ext cx="22028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Concluir interfaz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O</a:t>
            </a:r>
            <a:r>
              <a:rPr lang="es-VE" sz="1600" dirty="0" smtClean="0"/>
              <a:t>pción </a:t>
            </a:r>
            <a:r>
              <a:rPr lang="es-VE" sz="1600" dirty="0"/>
              <a:t>de </a:t>
            </a:r>
            <a:r>
              <a:rPr lang="es-VE" sz="1600" dirty="0" smtClean="0"/>
              <a:t>salida </a:t>
            </a:r>
            <a:r>
              <a:rPr lang="es-VE" sz="1600" dirty="0"/>
              <a:t>menú </a:t>
            </a:r>
            <a:r>
              <a:rPr lang="es-VE" sz="1600" dirty="0" smtClean="0"/>
              <a:t>desplegable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Toolbar</a:t>
            </a:r>
            <a:r>
              <a:rPr lang="es-VE" sz="1600" dirty="0"/>
              <a:t> </a:t>
            </a:r>
            <a:r>
              <a:rPr lang="es-VE" sz="1600" dirty="0" smtClean="0"/>
              <a:t>acceso </a:t>
            </a:r>
            <a:r>
              <a:rPr lang="es-VE" sz="1600" dirty="0"/>
              <a:t>directo de salida e </a:t>
            </a:r>
            <a:r>
              <a:rPr lang="es-VE" sz="1600" dirty="0" smtClean="0"/>
              <a:t>información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err="1" smtClean="0"/>
              <a:t>Backend</a:t>
            </a:r>
            <a:r>
              <a:rPr lang="es-VE" sz="1600" dirty="0" smtClean="0"/>
              <a:t> (módulos): </a:t>
            </a:r>
            <a:r>
              <a:rPr lang="es-VE" sz="1600" dirty="0"/>
              <a:t>Búsqueda </a:t>
            </a:r>
            <a:r>
              <a:rPr lang="es-VE" sz="1600" dirty="0" smtClean="0"/>
              <a:t>NFC</a:t>
            </a:r>
            <a:r>
              <a:rPr lang="es-VE" sz="1600" dirty="0" smtClean="0"/>
              <a:t>, buscador </a:t>
            </a:r>
            <a:r>
              <a:rPr lang="es-VE" sz="1600" dirty="0"/>
              <a:t>por </a:t>
            </a:r>
            <a:r>
              <a:rPr lang="es-VE" sz="1600" dirty="0" smtClean="0"/>
              <a:t>lista</a:t>
            </a:r>
            <a:r>
              <a:rPr lang="es-VE" sz="1600" dirty="0" smtClean="0"/>
              <a:t>, </a:t>
            </a:r>
            <a:r>
              <a:rPr lang="es-VE" sz="1600" dirty="0" err="1" smtClean="0"/>
              <a:t>Tips</a:t>
            </a:r>
            <a:r>
              <a:rPr lang="es-VE" sz="1600" dirty="0" smtClean="0"/>
              <a:t> y </a:t>
            </a: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90906" y="3720608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76634" y="2775127"/>
            <a:ext cx="57125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32601" y="3505417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97014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4" y="1002681"/>
            <a:ext cx="3423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lista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Obtener y desplegar sitios en el Buscador escrito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O</a:t>
            </a:r>
            <a:r>
              <a:rPr lang="es-VE" sz="1600" dirty="0" smtClean="0"/>
              <a:t>pción de la Guía de 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N</a:t>
            </a:r>
            <a:r>
              <a:rPr lang="es-VE" sz="1600" dirty="0" smtClean="0"/>
              <a:t>iveles del buscador lista una vez obtenidos los datos y fusionar buscador lista-escrito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Buscador escrito con la base de datos</a:t>
            </a:r>
            <a:endParaRPr lang="es-VE" sz="1600" dirty="0" smtClean="0"/>
          </a:p>
        </p:txBody>
      </p:sp>
      <p:sp>
        <p:nvSpPr>
          <p:cNvPr id="56" name="CuadroTexto 55"/>
          <p:cNvSpPr txBox="1"/>
          <p:nvPr/>
        </p:nvSpPr>
        <p:spPr>
          <a:xfrm>
            <a:off x="4448325" y="4421457"/>
            <a:ext cx="437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Mantener </a:t>
            </a:r>
            <a:r>
              <a:rPr lang="es-VE" sz="1600" dirty="0"/>
              <a:t>el ritmo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D</a:t>
            </a:r>
            <a:r>
              <a:rPr lang="es-VE" sz="1600" dirty="0" smtClean="0"/>
              <a:t>inámica </a:t>
            </a:r>
            <a:r>
              <a:rPr lang="es-VE" sz="1600" dirty="0"/>
              <a:t>de los </a:t>
            </a:r>
            <a:r>
              <a:rPr lang="es-VE" sz="1600" dirty="0" smtClean="0"/>
              <a:t>integrantes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E</a:t>
            </a:r>
            <a:r>
              <a:rPr lang="es-VE" sz="1600" dirty="0" smtClean="0"/>
              <a:t>stimaciones </a:t>
            </a:r>
            <a:r>
              <a:rPr lang="es-VE" sz="1600" dirty="0"/>
              <a:t>del trabajo a realizar por </a:t>
            </a:r>
            <a:r>
              <a:rPr lang="es-VE" sz="1600" dirty="0" smtClean="0"/>
              <a:t>sprint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Control de las herramientas de trabajo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71692" y="1878718"/>
            <a:ext cx="220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Pendiente </a:t>
            </a:r>
            <a:r>
              <a:rPr lang="es-VE" sz="1600" dirty="0"/>
              <a:t>del sprint </a:t>
            </a:r>
            <a:r>
              <a:rPr lang="es-VE" sz="1600" dirty="0" smtClean="0"/>
              <a:t>3: Niveles </a:t>
            </a:r>
            <a:r>
              <a:rPr lang="es-VE" sz="1600" dirty="0"/>
              <a:t>posteriores al nivel </a:t>
            </a:r>
            <a:r>
              <a:rPr lang="es-VE" sz="1600" dirty="0" smtClean="0"/>
              <a:t>0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Guía </a:t>
            </a:r>
            <a:r>
              <a:rPr lang="es-VE" sz="1600" dirty="0"/>
              <a:t>de </a:t>
            </a:r>
            <a:r>
              <a:rPr lang="es-VE" sz="1600" dirty="0" smtClean="0"/>
              <a:t>uso de acuerdo a lo finalizado</a:t>
            </a:r>
            <a:endParaRPr lang="es-VE" sz="1600" dirty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B</a:t>
            </a:r>
            <a:r>
              <a:rPr lang="es-VE" sz="1600" dirty="0" smtClean="0"/>
              <a:t>uscador escrito</a:t>
            </a:r>
            <a:endParaRPr lang="es-VE" sz="1600" dirty="0">
              <a:latin typeface="+mj-lt"/>
            </a:endParaRP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4 CuadroTexto"/>
          <p:cNvSpPr txBox="1"/>
          <p:nvPr/>
        </p:nvSpPr>
        <p:spPr>
          <a:xfrm>
            <a:off x="228600" y="1600041"/>
            <a:ext cx="8686800" cy="394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El problema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Objetivos</a:t>
            </a:r>
            <a:endParaRPr lang="es-E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Metodología de trabajo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 smtClean="0"/>
              <a:t>Desarrollo</a:t>
            </a:r>
            <a:r>
              <a:rPr lang="en-US" sz="2100" dirty="0" smtClean="0"/>
              <a:t> del </a:t>
            </a:r>
            <a:r>
              <a:rPr lang="en-US" sz="2100" dirty="0" err="1" smtClean="0"/>
              <a:t>trabajo</a:t>
            </a:r>
            <a:endParaRPr lang="en-US" sz="21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Resultados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Demostración</a:t>
            </a:r>
            <a:endParaRPr lang="en-US" sz="2100" dirty="0" smtClean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100" dirty="0" smtClean="0"/>
              <a:t>Conclusiones y recomendaciones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s-ES" sz="2100" dirty="0" smtClean="0">
              <a:latin typeface="Century Gothic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8213" y="1035741"/>
            <a:ext cx="34159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PUNTOS A TRATAR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297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8213" y="417559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2866149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449808" y="3356328"/>
            <a:ext cx="463975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5857924" y="3862228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84302" y="971903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L</a:t>
            </a:r>
            <a:r>
              <a:rPr lang="es-VE" sz="1600" dirty="0" smtClean="0"/>
              <a:t>istas </a:t>
            </a:r>
            <a:r>
              <a:rPr lang="es-VE" sz="1600" dirty="0"/>
              <a:t>de sitios de acuerdo a los servicios </a:t>
            </a:r>
            <a:r>
              <a:rPr lang="es-VE" sz="1600" dirty="0" smtClean="0"/>
              <a:t>nivel </a:t>
            </a:r>
            <a:r>
              <a:rPr lang="es-VE" sz="1600" dirty="0"/>
              <a:t>0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Fusión </a:t>
            </a:r>
            <a:r>
              <a:rPr lang="es-VE" sz="1600" dirty="0"/>
              <a:t>del buscador escrito-lista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Incorporar el </a:t>
            </a:r>
            <a:r>
              <a:rPr lang="es-VE" sz="1600" dirty="0"/>
              <a:t>API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xplorar código </a:t>
            </a:r>
            <a:r>
              <a:rPr lang="es-VE" sz="1600" dirty="0"/>
              <a:t>que </a:t>
            </a:r>
            <a:r>
              <a:rPr lang="es-VE" sz="1600" dirty="0" smtClean="0"/>
              <a:t>ofrece la documentación de </a:t>
            </a:r>
            <a:r>
              <a:rPr lang="es-VE" sz="1600" dirty="0" err="1" smtClean="0"/>
              <a:t>Wikitude</a:t>
            </a:r>
            <a:endParaRPr lang="es-VE" sz="1600" dirty="0" smtClean="0"/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Agregar opción </a:t>
            </a:r>
            <a:r>
              <a:rPr lang="es-VE" sz="1600" dirty="0"/>
              <a:t>del buscador lista para filtrar por </a:t>
            </a:r>
            <a:r>
              <a:rPr lang="es-VE" sz="1600" dirty="0" smtClean="0"/>
              <a:t>áreas</a:t>
            </a:r>
            <a:r>
              <a:rPr lang="es-VE" sz="1600" dirty="0"/>
              <a:t> </a:t>
            </a:r>
            <a:r>
              <a:rPr lang="es-VE" sz="1600" dirty="0" smtClean="0"/>
              <a:t>(</a:t>
            </a:r>
            <a:r>
              <a:rPr lang="es-VE" sz="1600" dirty="0" err="1" smtClean="0"/>
              <a:t>sprints</a:t>
            </a:r>
            <a:r>
              <a:rPr lang="es-VE" sz="1600" dirty="0" smtClean="0"/>
              <a:t> futuros)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94364" y="4291236"/>
            <a:ext cx="4379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fluida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ayoría </a:t>
            </a:r>
            <a:r>
              <a:rPr lang="es-VE" sz="1600" dirty="0"/>
              <a:t>de las </a:t>
            </a:r>
            <a:r>
              <a:rPr lang="es-VE" sz="1600" dirty="0" smtClean="0"/>
              <a:t>tareas realizadas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 smtClean="0"/>
              <a:t>Inclusión de tareas </a:t>
            </a:r>
            <a:r>
              <a:rPr lang="es-VE" sz="1600" dirty="0"/>
              <a:t>de acuerdo al nivel de </a:t>
            </a:r>
            <a:r>
              <a:rPr lang="es-VE" sz="1600" dirty="0" smtClean="0"/>
              <a:t>complejidad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277457" y="1824127"/>
            <a:ext cx="25711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Integrar el buscador lista con el </a:t>
            </a:r>
            <a:r>
              <a:rPr lang="es-VE" sz="1600" dirty="0" smtClean="0"/>
              <a:t>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N</a:t>
            </a:r>
            <a:r>
              <a:rPr lang="es-VE" sz="1600" dirty="0" smtClean="0"/>
              <a:t>iveles </a:t>
            </a:r>
            <a:r>
              <a:rPr lang="es-VE" sz="1600" dirty="0"/>
              <a:t>del buscador lista partiendo del nivel 0 </a:t>
            </a:r>
            <a:endParaRPr lang="es-VE" sz="1600" dirty="0" smtClean="0"/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D</a:t>
            </a:r>
            <a:r>
              <a:rPr lang="es-VE" sz="1600" dirty="0" smtClean="0"/>
              <a:t>ocumentación </a:t>
            </a:r>
            <a:r>
              <a:rPr lang="es-VE" sz="1600" dirty="0"/>
              <a:t>e incorporación de las herramientas </a:t>
            </a:r>
            <a:r>
              <a:rPr lang="es-VE" sz="1600" dirty="0" smtClean="0"/>
              <a:t>para el 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645" y="3925820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372187" y="3061356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4849" y="3420456"/>
            <a:ext cx="46900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814204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28815" y="972799"/>
            <a:ext cx="355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API </a:t>
            </a:r>
            <a:r>
              <a:rPr lang="es-VE" sz="1600" dirty="0"/>
              <a:t>de </a:t>
            </a:r>
            <a:r>
              <a:rPr lang="es-VE" sz="1600" dirty="0" err="1"/>
              <a:t>wikitude</a:t>
            </a:r>
            <a:r>
              <a:rPr lang="es-VE" sz="1600" dirty="0"/>
              <a:t> con la lógica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I</a:t>
            </a:r>
            <a:r>
              <a:rPr lang="es-VE" sz="1600" dirty="0" smtClean="0"/>
              <a:t>nterfaz </a:t>
            </a:r>
            <a:r>
              <a:rPr lang="es-VE" sz="1600" dirty="0"/>
              <a:t>de la AR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E</a:t>
            </a:r>
            <a:r>
              <a:rPr lang="es-VE" sz="1600" dirty="0" smtClean="0"/>
              <a:t>scalamiento </a:t>
            </a:r>
            <a:r>
              <a:rPr lang="es-VE" sz="1600" dirty="0"/>
              <a:t>de los </a:t>
            </a:r>
            <a:r>
              <a:rPr lang="es-VE" sz="1600" dirty="0" smtClean="0"/>
              <a:t>POIS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extra de forma ordenada </a:t>
            </a:r>
            <a:r>
              <a:rPr lang="es-VE" sz="1600" dirty="0" smtClean="0"/>
              <a:t>de los detalles</a:t>
            </a:r>
          </a:p>
          <a:p>
            <a:endParaRPr lang="es-VE" sz="1600" dirty="0"/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NFC </a:t>
            </a:r>
            <a:r>
              <a:rPr lang="es-VE" sz="1600" dirty="0"/>
              <a:t>y/o la Realidad Aumentada 3D como </a:t>
            </a:r>
            <a:r>
              <a:rPr lang="es-VE" sz="1600" dirty="0" smtClean="0"/>
              <a:t>paliativo a la altitud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601335" y="4354226"/>
            <a:ext cx="527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es-VE" sz="1600" dirty="0"/>
              <a:t>A</a:t>
            </a:r>
            <a:r>
              <a:rPr lang="es-VE" sz="1600" dirty="0" smtClean="0"/>
              <a:t>cuerdos </a:t>
            </a:r>
            <a:r>
              <a:rPr lang="es-VE" sz="1600" dirty="0"/>
              <a:t>sobre </a:t>
            </a:r>
            <a:r>
              <a:rPr lang="es-VE" sz="1600" dirty="0" smtClean="0"/>
              <a:t>el desenvolvimiento </a:t>
            </a:r>
            <a:r>
              <a:rPr lang="es-VE" sz="1600" dirty="0"/>
              <a:t>de la </a:t>
            </a:r>
            <a:r>
              <a:rPr lang="es-VE" sz="1600" dirty="0" smtClean="0"/>
              <a:t>AR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en un lapso de tiempo menor al </a:t>
            </a:r>
            <a:r>
              <a:rPr lang="es-VE" sz="1600" dirty="0" smtClean="0"/>
              <a:t>esperado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C</a:t>
            </a:r>
            <a:r>
              <a:rPr lang="es-VE" sz="1600" dirty="0" smtClean="0"/>
              <a:t>omunicación en el equipo 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R</a:t>
            </a:r>
            <a:r>
              <a:rPr lang="es-VE" sz="1600" dirty="0" smtClean="0"/>
              <a:t>euniones cumplidas </a:t>
            </a:r>
            <a:r>
              <a:rPr lang="es-VE" sz="1600" dirty="0"/>
              <a:t>a </a:t>
            </a:r>
            <a:r>
              <a:rPr lang="es-VE" sz="1600" dirty="0" smtClean="0"/>
              <a:t>cabalidad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8005" y="1863717"/>
            <a:ext cx="24262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 la </a:t>
            </a:r>
            <a:r>
              <a:rPr lang="es-VE" sz="1600" dirty="0" smtClean="0"/>
              <a:t>AR por geolocalización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Modificar interfaz </a:t>
            </a:r>
            <a:r>
              <a:rPr lang="es-VE" sz="1600" dirty="0"/>
              <a:t>de acuerdo al diseño del </a:t>
            </a:r>
            <a:r>
              <a:rPr lang="es-VE" sz="1600" dirty="0" smtClean="0"/>
              <a:t>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lógica del escalamiento de los POIS en la </a:t>
            </a:r>
            <a:r>
              <a:rPr lang="es-VE" sz="1600" dirty="0" smtClean="0"/>
              <a:t>AR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49131" y="3477057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631437" y="2932988"/>
            <a:ext cx="60503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051144" y="3097079"/>
            <a:ext cx="4764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4" y="3550636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718399" y="1159839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A</a:t>
            </a:r>
            <a:r>
              <a:rPr lang="es-VE" sz="1600" dirty="0" smtClean="0"/>
              <a:t>daptar </a:t>
            </a:r>
            <a:r>
              <a:rPr lang="es-VE" sz="1600" dirty="0"/>
              <a:t>el AR 3D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V</a:t>
            </a:r>
            <a:r>
              <a:rPr lang="es-VE" sz="1600" dirty="0" smtClean="0"/>
              <a:t>ideos </a:t>
            </a:r>
            <a:r>
              <a:rPr lang="es-VE" sz="1600" dirty="0"/>
              <a:t>que brinda el </a:t>
            </a:r>
            <a:r>
              <a:rPr lang="es-VE" sz="1600" dirty="0" err="1"/>
              <a:t>Wikitude</a:t>
            </a:r>
            <a:r>
              <a:rPr lang="es-VE" sz="1600" dirty="0"/>
              <a:t> SDK por unos personalizados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Imágenes </a:t>
            </a:r>
            <a:r>
              <a:rPr lang="es-VE" sz="1600" dirty="0"/>
              <a:t>alternativas para desplegar una información </a:t>
            </a:r>
            <a:r>
              <a:rPr lang="es-VE" sz="1600" dirty="0" smtClean="0"/>
              <a:t>puntual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de diferentes puntos del campus </a:t>
            </a:r>
            <a:r>
              <a:rPr lang="es-VE" sz="1600" dirty="0" smtClean="0"/>
              <a:t>para los listar </a:t>
            </a: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69502" y="4001246"/>
            <a:ext cx="5439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Comunicación del equipo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T</a:t>
            </a:r>
            <a:r>
              <a:rPr lang="es-VE" sz="1600" dirty="0" smtClean="0"/>
              <a:t>oma </a:t>
            </a:r>
            <a:r>
              <a:rPr lang="es-VE" sz="1600" dirty="0"/>
              <a:t>de </a:t>
            </a:r>
            <a:r>
              <a:rPr lang="es-VE" sz="1600" dirty="0" smtClean="0"/>
              <a:t>decisiones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Reuniones </a:t>
            </a:r>
            <a:r>
              <a:rPr lang="es-VE" sz="1600" dirty="0"/>
              <a:t>el campus y sitio 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Dinámica </a:t>
            </a:r>
            <a:r>
              <a:rPr lang="es-VE" sz="1600" dirty="0"/>
              <a:t>del </a:t>
            </a:r>
            <a:r>
              <a:rPr lang="es-VE" sz="1600" dirty="0" smtClean="0"/>
              <a:t>equipo</a:t>
            </a:r>
          </a:p>
          <a:p>
            <a:pPr marL="285750" indent="-285750">
              <a:buBlip>
                <a:blip r:embed="rId6"/>
              </a:buBlip>
            </a:pPr>
            <a:r>
              <a:rPr lang="es-VE" sz="1600" dirty="0"/>
              <a:t>T</a:t>
            </a:r>
            <a:r>
              <a:rPr lang="es-VE" sz="1600" dirty="0" smtClean="0"/>
              <a:t>iempo ganado si </a:t>
            </a:r>
            <a:r>
              <a:rPr lang="es-VE" sz="1600" dirty="0"/>
              <a:t>se hubiese </a:t>
            </a:r>
            <a:r>
              <a:rPr lang="es-VE" sz="1600" dirty="0" smtClean="0"/>
              <a:t>interpretado </a:t>
            </a:r>
            <a:r>
              <a:rPr lang="es-VE" sz="1600" dirty="0"/>
              <a:t>la documentación de forma más </a:t>
            </a:r>
            <a:r>
              <a:rPr lang="es-VE" sz="1600" dirty="0" smtClean="0"/>
              <a:t>rápida</a:t>
            </a:r>
            <a:endParaRPr lang="es-VE" sz="1600" dirty="0"/>
          </a:p>
          <a:p>
            <a:pPr marL="285750" indent="-285750">
              <a:buBlip>
                <a:blip r:embed="rId5"/>
              </a:buBlip>
            </a:pP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15688" y="2171093"/>
            <a:ext cx="3031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Documentación </a:t>
            </a:r>
            <a:r>
              <a:rPr lang="es-VE" sz="1600" dirty="0"/>
              <a:t>sobre la </a:t>
            </a:r>
            <a:r>
              <a:rPr lang="es-VE" sz="1600" dirty="0" smtClean="0"/>
              <a:t>AR3D 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Adaptar la AR3D al proyecto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Tomar fotos</a:t>
            </a:r>
            <a:r>
              <a:rPr lang="es-VE" sz="1600" dirty="0"/>
              <a:t> </a:t>
            </a:r>
            <a:r>
              <a:rPr lang="es-VE" sz="1600" dirty="0" smtClean="0"/>
              <a:t>correspondientes </a:t>
            </a:r>
            <a:r>
              <a:rPr lang="es-VE" sz="1600" dirty="0"/>
              <a:t>a cada sitio relevante de la </a:t>
            </a:r>
            <a:r>
              <a:rPr lang="es-VE" sz="1600" dirty="0" smtClean="0"/>
              <a:t>universidad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074" y="4104766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588209" y="2932988"/>
            <a:ext cx="648260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60257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85862" y="3125508"/>
            <a:ext cx="478558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18477" y="3605213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4543" y="1359256"/>
            <a:ext cx="355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M</a:t>
            </a:r>
            <a:r>
              <a:rPr lang="es-VE" sz="1600" dirty="0" smtClean="0"/>
              <a:t>ódulo </a:t>
            </a:r>
            <a:r>
              <a:rPr lang="es-VE" sz="1600" dirty="0"/>
              <a:t>del </a:t>
            </a:r>
            <a:r>
              <a:rPr lang="es-VE" sz="1600" dirty="0" smtClean="0"/>
              <a:t>Buscador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Fotos relacionadas a cada sitio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Se mejora </a:t>
            </a:r>
            <a:r>
              <a:rPr lang="es-VE" sz="1600" dirty="0"/>
              <a:t>la interfaz </a:t>
            </a:r>
            <a:r>
              <a:rPr lang="es-VE" sz="1600" dirty="0" smtClean="0"/>
              <a:t>de </a:t>
            </a:r>
            <a:r>
              <a:rPr lang="es-VE" sz="1600" dirty="0"/>
              <a:t>detalles en la Realidad Aumentada </a:t>
            </a:r>
            <a:endParaRPr lang="es-VE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 smtClean="0"/>
              <a:t>Opciones faltantes de la </a:t>
            </a:r>
            <a:r>
              <a:rPr lang="es-VE" sz="1600" dirty="0"/>
              <a:t>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es-VE" sz="1600" dirty="0" smtClean="0"/>
              <a:t>Capturas en la Guía de uso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85981" y="4147296"/>
            <a:ext cx="276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/>
              <a:t>P</a:t>
            </a:r>
            <a:r>
              <a:rPr lang="es-VE" sz="1600" dirty="0" smtClean="0"/>
              <a:t>lanificación estipulada 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/>
              <a:t>C</a:t>
            </a:r>
            <a:r>
              <a:rPr lang="es-VE" sz="1600" dirty="0" smtClean="0"/>
              <a:t>ohesión </a:t>
            </a:r>
            <a:r>
              <a:rPr lang="es-VE" sz="1600" dirty="0"/>
              <a:t>de </a:t>
            </a:r>
            <a:r>
              <a:rPr lang="es-VE" sz="1600" dirty="0" smtClean="0"/>
              <a:t>trabajo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Respeto de ideas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48362" y="1738021"/>
            <a:ext cx="28978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L</a:t>
            </a:r>
            <a:r>
              <a:rPr lang="es-VE" sz="1600" dirty="0" smtClean="0"/>
              <a:t>ógica </a:t>
            </a:r>
            <a:r>
              <a:rPr lang="es-VE" sz="1600" dirty="0"/>
              <a:t>del buscador </a:t>
            </a:r>
            <a:r>
              <a:rPr lang="es-VE" sz="1600" dirty="0" smtClean="0"/>
              <a:t>lista (áreas)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por </a:t>
            </a:r>
            <a:r>
              <a:rPr lang="es-VE" sz="1600" dirty="0" smtClean="0"/>
              <a:t>sitio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iniquitar buscador escrito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nformación </a:t>
            </a:r>
            <a:r>
              <a:rPr lang="es-VE" sz="1600" dirty="0"/>
              <a:t>faltante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I</a:t>
            </a:r>
            <a:r>
              <a:rPr lang="es-VE" sz="1600" dirty="0" smtClean="0"/>
              <a:t>nterfaz de los </a:t>
            </a:r>
            <a:r>
              <a:rPr lang="es-VE" sz="1600" dirty="0"/>
              <a:t>detalles del sitio en la </a:t>
            </a:r>
            <a:r>
              <a:rPr lang="es-VE" sz="1600" dirty="0" smtClean="0"/>
              <a:t>AR por geolocalización</a:t>
            </a:r>
            <a:endParaRPr lang="es-VE" sz="1600" dirty="0"/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705980" y="5419072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3600" b="1" dirty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3751" y="3573425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448325" y="109584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2916707" y="2932988"/>
            <a:ext cx="319761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694447" y="2892183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4500309" y="1539270"/>
            <a:ext cx="691657" cy="755934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9478900">
            <a:off x="4963188" y="2732933"/>
            <a:ext cx="717109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6823838" y="1128074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6940306" y="2944486"/>
            <a:ext cx="698086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482685" y="3572805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636708" y="1853914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558117" y="1677473"/>
            <a:ext cx="3559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C</a:t>
            </a:r>
            <a:r>
              <a:rPr lang="es-VE" sz="1600" dirty="0" smtClean="0"/>
              <a:t>ubrir </a:t>
            </a:r>
            <a:r>
              <a:rPr lang="es-VE" sz="1600" dirty="0"/>
              <a:t>todos los aspectos referentes al </a:t>
            </a:r>
            <a:r>
              <a:rPr lang="es-VE" sz="1600" dirty="0" smtClean="0"/>
              <a:t>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VE" sz="1600" dirty="0"/>
              <a:t>F</a:t>
            </a:r>
            <a:r>
              <a:rPr lang="es-VE" sz="1600" dirty="0" smtClean="0"/>
              <a:t>inalizar </a:t>
            </a:r>
            <a:r>
              <a:rPr lang="es-VE" sz="1600" dirty="0"/>
              <a:t>todas las tareas </a:t>
            </a:r>
            <a:r>
              <a:rPr lang="es-VE" sz="1600" dirty="0" smtClean="0"/>
              <a:t>pendientes </a:t>
            </a:r>
            <a:endParaRPr lang="es-VE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VE" sz="16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051814" y="4119481"/>
            <a:ext cx="4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Consistencia del equipo en el proyecto</a:t>
            </a:r>
          </a:p>
          <a:p>
            <a:pPr marL="285750" indent="-285750">
              <a:buBlip>
                <a:blip r:embed="rId5"/>
              </a:buBlip>
            </a:pPr>
            <a:r>
              <a:rPr lang="es-VE" sz="1600" dirty="0" smtClean="0"/>
              <a:t>Aplicación con todos </a:t>
            </a:r>
            <a:r>
              <a:rPr lang="es-VE" sz="1600" dirty="0"/>
              <a:t>los puntos y objetivos </a:t>
            </a:r>
            <a:r>
              <a:rPr lang="es-VE" sz="1600" dirty="0" smtClean="0"/>
              <a:t>propuestos en tiempo razonable</a:t>
            </a:r>
            <a:endParaRPr lang="es-VE" sz="1600" dirty="0"/>
          </a:p>
        </p:txBody>
      </p:sp>
      <p:sp>
        <p:nvSpPr>
          <p:cNvPr id="57" name="Rectángulo 56"/>
          <p:cNvSpPr/>
          <p:nvPr/>
        </p:nvSpPr>
        <p:spPr>
          <a:xfrm>
            <a:off x="280251" y="2375559"/>
            <a:ext cx="3470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F</a:t>
            </a:r>
            <a:r>
              <a:rPr lang="es-VE" sz="1600" dirty="0" smtClean="0"/>
              <a:t>otos </a:t>
            </a:r>
            <a:r>
              <a:rPr lang="es-VE" sz="1600" dirty="0"/>
              <a:t>referenciales en la Guía de </a:t>
            </a:r>
            <a:r>
              <a:rPr lang="es-VE" sz="1600" dirty="0" smtClean="0"/>
              <a:t>uso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 smtClean="0"/>
              <a:t>Validaciones pertinentes</a:t>
            </a:r>
          </a:p>
          <a:p>
            <a:pPr marL="285750" indent="-285750">
              <a:buFont typeface="Calibri" panose="020F0502020204030204" pitchFamily="34" charset="0"/>
              <a:buChar char="→"/>
            </a:pPr>
            <a:r>
              <a:rPr lang="es-VE" sz="1600" dirty="0"/>
              <a:t>C</a:t>
            </a:r>
            <a:r>
              <a:rPr lang="es-VE" sz="1600" dirty="0" smtClean="0"/>
              <a:t>orregir </a:t>
            </a:r>
            <a:r>
              <a:rPr lang="es-VE" sz="1600" dirty="0"/>
              <a:t>posibles Bugs</a:t>
            </a:r>
          </a:p>
        </p:txBody>
      </p:sp>
      <p:sp>
        <p:nvSpPr>
          <p:cNvPr id="60" name="Flecha curvada hacia la derecha 59"/>
          <p:cNvSpPr/>
          <p:nvPr/>
        </p:nvSpPr>
        <p:spPr>
          <a:xfrm rot="16200000">
            <a:off x="3718900" y="2813413"/>
            <a:ext cx="792064" cy="1583602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50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DESARROLLO</a:t>
            </a:r>
            <a:endParaRPr lang="es-ES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247715" y="5336329"/>
            <a:ext cx="17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dirty="0" smtClean="0">
                <a:solidFill>
                  <a:srgbClr val="448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x</a:t>
            </a:r>
            <a:endParaRPr lang="es-VE" sz="3600" b="1" dirty="0">
              <a:solidFill>
                <a:srgbClr val="4482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0513" y="4622833"/>
            <a:ext cx="176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368406" y="1583854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1838133" y="3230333"/>
            <a:ext cx="7602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3840062" y="5361258"/>
            <a:ext cx="80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328407" y="778034"/>
            <a:ext cx="739229" cy="815662"/>
            <a:chOff x="4603333" y="703030"/>
            <a:chExt cx="1273231" cy="147393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73" y="973245"/>
              <a:ext cx="760288" cy="760288"/>
            </a:xfrm>
            <a:prstGeom prst="rect">
              <a:avLst/>
            </a:prstGeom>
          </p:spPr>
        </p:pic>
        <p:sp>
          <p:nvSpPr>
            <p:cNvPr id="24" name="Flecha curvada hacia la derecha 23"/>
            <p:cNvSpPr/>
            <p:nvPr/>
          </p:nvSpPr>
          <p:spPr>
            <a:xfrm rot="5400000">
              <a:off x="4882672" y="423691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  <p:sp>
          <p:nvSpPr>
            <p:cNvPr id="26" name="Flecha curvada hacia la derecha 25"/>
            <p:cNvSpPr/>
            <p:nvPr/>
          </p:nvSpPr>
          <p:spPr>
            <a:xfrm rot="16200000">
              <a:off x="4964611" y="1265017"/>
              <a:ext cx="632613" cy="1191292"/>
            </a:xfrm>
            <a:prstGeom prst="curvedRightArrow">
              <a:avLst>
                <a:gd name="adj1" fmla="val 8989"/>
                <a:gd name="adj2" fmla="val 28757"/>
                <a:gd name="adj3" fmla="val 1106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solidFill>
                  <a:schemeClr val="tx1"/>
                </a:solidFill>
              </a:endParaRPr>
            </a:p>
          </p:txBody>
        </p:sp>
      </p:grpSp>
      <p:sp>
        <p:nvSpPr>
          <p:cNvPr id="27" name="Flecha derecha 26"/>
          <p:cNvSpPr/>
          <p:nvPr/>
        </p:nvSpPr>
        <p:spPr>
          <a:xfrm rot="18569576">
            <a:off x="5873476" y="2607803"/>
            <a:ext cx="139118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CuadroTexto 27"/>
          <p:cNvSpPr txBox="1"/>
          <p:nvPr/>
        </p:nvSpPr>
        <p:spPr>
          <a:xfrm>
            <a:off x="7175162" y="1035741"/>
            <a:ext cx="9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Flecha derecha 29"/>
          <p:cNvSpPr/>
          <p:nvPr/>
        </p:nvSpPr>
        <p:spPr>
          <a:xfrm rot="5400000">
            <a:off x="7332258" y="3169047"/>
            <a:ext cx="617517" cy="318499"/>
          </a:xfrm>
          <a:prstGeom prst="rightArrow">
            <a:avLst>
              <a:gd name="adj1" fmla="val 37097"/>
              <a:gd name="adj2" fmla="val 370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6607689" y="5097029"/>
            <a:ext cx="161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es-V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lecha curvada hacia la derecha 31"/>
          <p:cNvSpPr/>
          <p:nvPr/>
        </p:nvSpPr>
        <p:spPr>
          <a:xfrm rot="16200000">
            <a:off x="3520882" y="2780482"/>
            <a:ext cx="1706458" cy="3136817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33" name="Flecha curvada hacia la derecha 32"/>
          <p:cNvSpPr/>
          <p:nvPr/>
        </p:nvSpPr>
        <p:spPr>
          <a:xfrm rot="5400000">
            <a:off x="3379255" y="664563"/>
            <a:ext cx="1706458" cy="3268129"/>
          </a:xfrm>
          <a:prstGeom prst="curvedRightArrow">
            <a:avLst>
              <a:gd name="adj1" fmla="val 8989"/>
              <a:gd name="adj2" fmla="val 28757"/>
              <a:gd name="adj3" fmla="val 11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31515" y="2393879"/>
            <a:ext cx="116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Planning</a:t>
            </a:r>
            <a:r>
              <a:rPr lang="es-VE" dirty="0" smtClean="0"/>
              <a:t> 1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2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3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4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5</a:t>
            </a:r>
          </a:p>
          <a:p>
            <a:r>
              <a:rPr lang="es-VE" dirty="0" err="1" smtClean="0"/>
              <a:t>Planning</a:t>
            </a:r>
            <a:r>
              <a:rPr lang="es-VE" dirty="0" smtClean="0"/>
              <a:t> 6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285076" y="1990182"/>
            <a:ext cx="2038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Sprint descripcion1</a:t>
            </a:r>
          </a:p>
          <a:p>
            <a:r>
              <a:rPr lang="es-VE" dirty="0" smtClean="0"/>
              <a:t>Sprint descripcion2</a:t>
            </a:r>
          </a:p>
          <a:p>
            <a:endParaRPr lang="es-VE" dirty="0"/>
          </a:p>
          <a:p>
            <a:r>
              <a:rPr lang="es-VE" dirty="0" smtClean="0"/>
              <a:t>Sprint descripción 3</a:t>
            </a:r>
          </a:p>
          <a:p>
            <a:endParaRPr lang="es-VE" dirty="0"/>
          </a:p>
          <a:p>
            <a:r>
              <a:rPr lang="es-VE" dirty="0" err="1" smtClean="0"/>
              <a:t>Sripnt</a:t>
            </a:r>
            <a:r>
              <a:rPr lang="es-VE" dirty="0" smtClean="0"/>
              <a:t> descripción 4</a:t>
            </a:r>
          </a:p>
          <a:p>
            <a:endParaRPr lang="es-VE" dirty="0"/>
          </a:p>
          <a:p>
            <a:r>
              <a:rPr lang="es-VE" dirty="0" smtClean="0"/>
              <a:t>Sprint descripción 5</a:t>
            </a:r>
            <a:endParaRPr lang="es-VE" dirty="0"/>
          </a:p>
        </p:txBody>
      </p:sp>
      <p:sp>
        <p:nvSpPr>
          <p:cNvPr id="55" name="CuadroTexto 54"/>
          <p:cNvSpPr txBox="1"/>
          <p:nvPr/>
        </p:nvSpPr>
        <p:spPr>
          <a:xfrm>
            <a:off x="7167068" y="1416389"/>
            <a:ext cx="1026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Review</a:t>
            </a:r>
            <a:r>
              <a:rPr lang="es-VE" dirty="0" smtClean="0"/>
              <a:t> 1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2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3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4</a:t>
            </a:r>
          </a:p>
          <a:p>
            <a:r>
              <a:rPr lang="es-VE" dirty="0" err="1" smtClean="0"/>
              <a:t>Review</a:t>
            </a:r>
            <a:r>
              <a:rPr lang="es-VE" dirty="0" smtClean="0"/>
              <a:t> 5</a:t>
            </a:r>
            <a:endParaRPr lang="es-VE" dirty="0"/>
          </a:p>
        </p:txBody>
      </p:sp>
      <p:sp>
        <p:nvSpPr>
          <p:cNvPr id="56" name="CuadroTexto 55"/>
          <p:cNvSpPr txBox="1"/>
          <p:nvPr/>
        </p:nvSpPr>
        <p:spPr>
          <a:xfrm>
            <a:off x="6625291" y="3637055"/>
            <a:ext cx="1578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Retrospectiva1</a:t>
            </a:r>
          </a:p>
          <a:p>
            <a:r>
              <a:rPr lang="es-VE" dirty="0" smtClean="0"/>
              <a:t>Retrospectiva2</a:t>
            </a:r>
          </a:p>
          <a:p>
            <a:r>
              <a:rPr lang="es-VE" dirty="0" smtClean="0"/>
              <a:t>Retrospectiva3</a:t>
            </a:r>
          </a:p>
          <a:p>
            <a:r>
              <a:rPr lang="es-VE" dirty="0" smtClean="0"/>
              <a:t>Retrospectiva4</a:t>
            </a:r>
          </a:p>
          <a:p>
            <a:r>
              <a:rPr lang="es-VE" dirty="0" smtClean="0"/>
              <a:t>Retrospectiva5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181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Se despliegan </a:t>
            </a:r>
            <a:r>
              <a:rPr lang="es-VE" sz="2000" dirty="0"/>
              <a:t>todos los sitios que se encuentran en la universidad y </a:t>
            </a:r>
            <a:r>
              <a:rPr lang="es-VE" sz="2000" dirty="0" smtClean="0"/>
              <a:t>se elige </a:t>
            </a:r>
            <a:r>
              <a:rPr lang="es-VE" sz="2000" dirty="0"/>
              <a:t>el que se </a:t>
            </a:r>
            <a:r>
              <a:rPr lang="es-VE" sz="2000" dirty="0" smtClean="0"/>
              <a:t>requiera, pudiendose efectuar de dos formas:</a:t>
            </a:r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71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62927" y="2716566"/>
            <a:ext cx="8980544" cy="2692241"/>
            <a:chOff x="62927" y="2806212"/>
            <a:chExt cx="8980544" cy="2692241"/>
          </a:xfrm>
        </p:grpSpPr>
        <p:grpSp>
          <p:nvGrpSpPr>
            <p:cNvPr id="9" name="Agrupar 8"/>
            <p:cNvGrpSpPr/>
            <p:nvPr/>
          </p:nvGrpSpPr>
          <p:grpSpPr>
            <a:xfrm>
              <a:off x="62927" y="2806212"/>
              <a:ext cx="3390656" cy="2692240"/>
              <a:chOff x="133672" y="116982"/>
              <a:chExt cx="7842321" cy="6584347"/>
            </a:xfrm>
          </p:grpSpPr>
          <p:pic>
            <p:nvPicPr>
              <p:cNvPr id="10" name="Imagen 9" descr="Captura de pantalla 2017-04-22 a la(s) 20.31.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72" y="116982"/>
                <a:ext cx="3857602" cy="6584347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1.1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59" y="116982"/>
                <a:ext cx="3847034" cy="6584347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2999349" y="116982"/>
                <a:ext cx="520359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56175" y="156135"/>
                <a:ext cx="2779584" cy="529039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3500155" y="2806212"/>
              <a:ext cx="3611846" cy="2692240"/>
              <a:chOff x="105581" y="116982"/>
              <a:chExt cx="7821607" cy="6584348"/>
            </a:xfrm>
          </p:grpSpPr>
          <p:pic>
            <p:nvPicPr>
              <p:cNvPr id="20" name="Imagen 19" descr="Captura de pantalla 2017-04-22 a la(s) 20.20.2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81" y="116982"/>
                <a:ext cx="3853222" cy="6584348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3.0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5766" y="116982"/>
                <a:ext cx="3851422" cy="6584348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747093" y="116982"/>
                <a:ext cx="2293944" cy="584903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273045" y="2905239"/>
                <a:ext cx="3496639" cy="103868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Agrupar 23"/>
            <p:cNvGrpSpPr/>
            <p:nvPr/>
          </p:nvGrpSpPr>
          <p:grpSpPr>
            <a:xfrm>
              <a:off x="7156825" y="2806213"/>
              <a:ext cx="1886646" cy="2692240"/>
              <a:chOff x="1774695" y="133692"/>
              <a:chExt cx="3847033" cy="6584347"/>
            </a:xfrm>
          </p:grpSpPr>
          <p:pic>
            <p:nvPicPr>
              <p:cNvPr id="25" name="Imagen 24" descr="Captura de pantalla 2017-04-22 a la(s) 20.19.5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695" y="133692"/>
                <a:ext cx="3847033" cy="6584347"/>
              </a:xfrm>
              <a:prstGeom prst="rect">
                <a:avLst/>
              </a:prstGeom>
            </p:spPr>
          </p:pic>
          <p:sp>
            <p:nvSpPr>
              <p:cNvPr id="26" name="Marco 25"/>
              <p:cNvSpPr/>
              <p:nvPr/>
            </p:nvSpPr>
            <p:spPr>
              <a:xfrm>
                <a:off x="1774695" y="816295"/>
                <a:ext cx="3847033" cy="1456476"/>
              </a:xfrm>
              <a:prstGeom prst="frame">
                <a:avLst>
                  <a:gd name="adj1" fmla="val 7902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r>
              <a:rPr lang="es-VE" sz="2000" dirty="0"/>
              <a:t>Se despliegan todos los sitios que se encuentran en la universidad y se elige el que se requiera, pudiendose efectuar de dos formas:</a:t>
            </a:r>
          </a:p>
          <a:p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dirty="0" smtClean="0"/>
              <a:t>Escrita</a:t>
            </a:r>
            <a:r>
              <a:rPr lang="es-VE" sz="2000" dirty="0" smtClean="0"/>
              <a:t>: </a:t>
            </a:r>
            <a:r>
              <a:rPr lang="es-VE" sz="2000" dirty="0"/>
              <a:t>utilizando palabras claves</a:t>
            </a:r>
            <a:r>
              <a:rPr lang="es-ES_tradnl" sz="2000" dirty="0"/>
              <a:t> </a:t>
            </a:r>
            <a:endParaRPr lang="es-VE" sz="2000" dirty="0" smtClean="0"/>
          </a:p>
          <a:p>
            <a:pPr marL="800100" lvl="1" indent="-342900">
              <a:buFont typeface="Arial"/>
              <a:buChar char="•"/>
            </a:pPr>
            <a:endParaRPr lang="es-VE" sz="2000" dirty="0"/>
          </a:p>
          <a:p>
            <a:pPr marL="800100" lvl="1" indent="-342900">
              <a:buFont typeface="Arial"/>
              <a:buChar char="•"/>
            </a:pPr>
            <a:r>
              <a:rPr lang="es-VE" sz="2000" b="1" u="sng" dirty="0" smtClean="0"/>
              <a:t>Lista</a:t>
            </a:r>
            <a:r>
              <a:rPr lang="es-VE" sz="2000" dirty="0" smtClean="0"/>
              <a:t>: categorizados </a:t>
            </a:r>
            <a:r>
              <a:rPr lang="es-VE" sz="2000" dirty="0"/>
              <a:t>por servicios y </a:t>
            </a:r>
            <a:r>
              <a:rPr lang="es-VE" sz="2000" dirty="0" smtClean="0"/>
              <a:t>áreas</a:t>
            </a:r>
            <a:endParaRPr lang="es-ES_tradnl" sz="2000" dirty="0"/>
          </a:p>
          <a:p>
            <a:pPr lvl="0"/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7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5891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EL PROBLEMA</a:t>
            </a:r>
            <a:endParaRPr lang="es-ES" sz="32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505353" y="1846030"/>
            <a:ext cx="373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</a:t>
            </a:r>
            <a:r>
              <a:rPr lang="es-VE" dirty="0" smtClean="0"/>
              <a:t>ificultad para conseguir </a:t>
            </a:r>
            <a:r>
              <a:rPr lang="es-VE" dirty="0"/>
              <a:t>los </a:t>
            </a:r>
            <a:r>
              <a:rPr lang="es-VE" dirty="0" smtClean="0"/>
              <a:t>lugares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-3775393" y="393968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Carencia de </a:t>
            </a:r>
            <a:r>
              <a:rPr lang="es-VE" dirty="0"/>
              <a:t>mapas, guías o </a:t>
            </a:r>
            <a:r>
              <a:rPr lang="es-VE" dirty="0" smtClean="0"/>
              <a:t>indicativos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-3993893" y="4824065"/>
            <a:ext cx="321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dirty="0" smtClean="0"/>
              <a:t>Difícil adaptación </a:t>
            </a:r>
            <a:r>
              <a:rPr lang="es-VE" dirty="0"/>
              <a:t>a la </a:t>
            </a:r>
            <a:r>
              <a:rPr lang="es-VE" dirty="0" smtClean="0"/>
              <a:t>institución</a:t>
            </a:r>
            <a:r>
              <a:rPr lang="es-ES_tradnl" dirty="0" smtClean="0"/>
              <a:t> </a:t>
            </a:r>
            <a:endParaRPr lang="es-ES" dirty="0"/>
          </a:p>
        </p:txBody>
      </p:sp>
      <p:pic>
        <p:nvPicPr>
          <p:cNvPr id="27" name="Imagen 26" descr="frustrac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15" y="3391310"/>
            <a:ext cx="2753105" cy="1835403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-439535" y="2635971"/>
            <a:ext cx="3295016" cy="3346081"/>
            <a:chOff x="1160251" y="2708893"/>
            <a:chExt cx="3295016" cy="3346081"/>
          </a:xfrm>
        </p:grpSpPr>
        <p:pic>
          <p:nvPicPr>
            <p:cNvPr id="29" name="Imagen 28" descr="map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012" y="3412021"/>
              <a:ext cx="1982869" cy="1999673"/>
            </a:xfrm>
            <a:prstGeom prst="rect">
              <a:avLst/>
            </a:prstGeom>
          </p:spPr>
        </p:pic>
        <p:sp>
          <p:nvSpPr>
            <p:cNvPr id="30" name="Multiplicación 29"/>
            <p:cNvSpPr/>
            <p:nvPr/>
          </p:nvSpPr>
          <p:spPr>
            <a:xfrm>
              <a:off x="1160251" y="2708893"/>
              <a:ext cx="3295016" cy="3346081"/>
            </a:xfrm>
            <a:prstGeom prst="mathMultiply">
              <a:avLst>
                <a:gd name="adj1" fmla="val 673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569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VE" sz="2000" b="1" dirty="0"/>
              <a:t>Diseñar e implementar un buscador para seleccionar el lugar que se desea </a:t>
            </a:r>
            <a:r>
              <a:rPr lang="es-VE" sz="2000" b="1" dirty="0" smtClean="0"/>
              <a:t>encontrar</a:t>
            </a:r>
          </a:p>
          <a:p>
            <a:pPr marL="457200" lvl="0" indent="-457200">
              <a:buFont typeface="+mj-lt"/>
              <a:buAutoNum type="arabicPeriod"/>
            </a:pPr>
            <a:endParaRPr lang="es-VE" sz="2000" b="1" dirty="0" smtClean="0"/>
          </a:p>
          <a:p>
            <a:r>
              <a:rPr lang="es-VE" sz="2000" dirty="0" smtClean="0"/>
              <a:t>	</a:t>
            </a:r>
            <a:endParaRPr lang="es-VE" sz="2000" b="1" dirty="0"/>
          </a:p>
          <a:p>
            <a:pPr lvl="0"/>
            <a:endParaRPr lang="es-VE" sz="2000" b="1" dirty="0"/>
          </a:p>
          <a:p>
            <a:endParaRPr lang="es-ES" sz="20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803248" y="2808725"/>
            <a:ext cx="7294869" cy="2914848"/>
            <a:chOff x="407130" y="2673153"/>
            <a:chExt cx="7362282" cy="2920274"/>
          </a:xfrm>
        </p:grpSpPr>
        <p:grpSp>
          <p:nvGrpSpPr>
            <p:cNvPr id="9" name="Agrupar 8"/>
            <p:cNvGrpSpPr/>
            <p:nvPr/>
          </p:nvGrpSpPr>
          <p:grpSpPr>
            <a:xfrm>
              <a:off x="407130" y="2673153"/>
              <a:ext cx="3641929" cy="2914848"/>
              <a:chOff x="818740" y="133691"/>
              <a:chExt cx="7792391" cy="6551989"/>
            </a:xfrm>
          </p:grpSpPr>
          <p:pic>
            <p:nvPicPr>
              <p:cNvPr id="10" name="Imagen 9" descr="Captura de pantalla 2017-04-22 a la(s) 20.22.0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781" y="133691"/>
                <a:ext cx="3855350" cy="6551989"/>
              </a:xfrm>
              <a:prstGeom prst="rect">
                <a:avLst/>
              </a:prstGeom>
            </p:spPr>
          </p:pic>
          <p:pic>
            <p:nvPicPr>
              <p:cNvPr id="11" name="Imagen 10" descr="Captura de pantalla 2017-04-22 a la(s) 20.22.4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40" y="133691"/>
                <a:ext cx="3826362" cy="6551989"/>
              </a:xfrm>
              <a:prstGeom prst="rect">
                <a:avLst/>
              </a:prstGeom>
            </p:spPr>
          </p:pic>
          <p:sp>
            <p:nvSpPr>
              <p:cNvPr id="12" name="Marco 11"/>
              <p:cNvSpPr/>
              <p:nvPr/>
            </p:nvSpPr>
            <p:spPr>
              <a:xfrm>
                <a:off x="818740" y="2119794"/>
                <a:ext cx="2974203" cy="554053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arco 12"/>
              <p:cNvSpPr/>
              <p:nvPr/>
            </p:nvSpPr>
            <p:spPr>
              <a:xfrm>
                <a:off x="4789199" y="835002"/>
                <a:ext cx="3805223" cy="1284792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Agrupar 14"/>
            <p:cNvGrpSpPr/>
            <p:nvPr/>
          </p:nvGrpSpPr>
          <p:grpSpPr>
            <a:xfrm>
              <a:off x="4165941" y="2678579"/>
              <a:ext cx="3603471" cy="2914848"/>
              <a:chOff x="770234" y="133690"/>
              <a:chExt cx="7801505" cy="6551989"/>
            </a:xfrm>
          </p:grpSpPr>
          <p:pic>
            <p:nvPicPr>
              <p:cNvPr id="20" name="Imagen 19" descr="Captura de pantalla 2017-04-22 a la(s) 20.20.49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1281" y="133690"/>
                <a:ext cx="3840458" cy="6551989"/>
              </a:xfrm>
              <a:prstGeom prst="rect">
                <a:avLst/>
              </a:prstGeom>
            </p:spPr>
          </p:pic>
          <p:pic>
            <p:nvPicPr>
              <p:cNvPr id="21" name="Imagen 20" descr="Captura de pantalla 2017-04-22 a la(s) 20.21.3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234" y="133690"/>
                <a:ext cx="3828128" cy="6551989"/>
              </a:xfrm>
              <a:prstGeom prst="rect">
                <a:avLst/>
              </a:prstGeom>
            </p:spPr>
          </p:pic>
          <p:sp>
            <p:nvSpPr>
              <p:cNvPr id="22" name="Marco 21"/>
              <p:cNvSpPr/>
              <p:nvPr/>
            </p:nvSpPr>
            <p:spPr>
              <a:xfrm>
                <a:off x="969121" y="2921948"/>
                <a:ext cx="3458764" cy="1021976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Marco 22"/>
              <p:cNvSpPr/>
              <p:nvPr/>
            </p:nvSpPr>
            <p:spPr>
              <a:xfrm>
                <a:off x="4731281" y="883140"/>
                <a:ext cx="3840458" cy="1506611"/>
              </a:xfrm>
              <a:prstGeom prst="frame">
                <a:avLst>
                  <a:gd name="adj1" fmla="val 4460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Permitiendo </a:t>
            </a:r>
            <a:r>
              <a:rPr lang="es-VE" sz="2000" dirty="0"/>
              <a:t>a los usuarios, </a:t>
            </a:r>
            <a:r>
              <a:rPr lang="es-VE" sz="2000" dirty="0" smtClean="0"/>
              <a:t>ver </a:t>
            </a:r>
            <a:r>
              <a:rPr lang="es-VE" sz="2000" dirty="0"/>
              <a:t>un POIS que está indicando la posición donde se encuentra la ubicación que </a:t>
            </a:r>
            <a:r>
              <a:rPr lang="es-VE" sz="2000" dirty="0" smtClean="0"/>
              <a:t>desea y distancia aproximada.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9875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547089" y="5140193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POIS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61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VE" sz="2000" b="1" dirty="0"/>
              <a:t>Diseñar e implementar un módulo para la geolocalización a través de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2"/>
            </a:pPr>
            <a:endParaRPr lang="es-VE" sz="2000" b="1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  <p:pic>
        <p:nvPicPr>
          <p:cNvPr id="9" name="Imagen 8" descr="Macintosh HD:Users:sandravillamizar:Desktop:apendice imagenes:D-2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3052243"/>
            <a:ext cx="2973294" cy="19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/>
          <p:cNvSpPr txBox="1"/>
          <p:nvPr/>
        </p:nvSpPr>
        <p:spPr>
          <a:xfrm>
            <a:off x="1995879" y="3945854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VE" sz="2000" dirty="0" smtClean="0"/>
              <a:t>	Se </a:t>
            </a:r>
            <a:r>
              <a:rPr lang="es-VE" sz="2000" dirty="0"/>
              <a:t>obtuvo una categorización de todos ellos, dicha categorización determinó qué tipo de tecnología debería ser utilizada de acuerdo al caso</a:t>
            </a:r>
            <a:r>
              <a:rPr lang="es-ES_tradnl" sz="2000" dirty="0"/>
              <a:t>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0229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VE" sz="2000" b="1" dirty="0"/>
              <a:t>Determinar, seleccionar y analizar puntos clave para facilitar la ubicación rápida del usuario haciendo uso de NFC o Realidad </a:t>
            </a:r>
            <a:r>
              <a:rPr lang="es-VE" sz="2000" b="1" dirty="0" smtClean="0"/>
              <a:t>Aumentada</a:t>
            </a:r>
            <a:r>
              <a:rPr lang="es-ES_tradnl" sz="2000" b="1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r>
              <a:rPr lang="es-ES_tradnl" sz="2000" dirty="0" smtClean="0"/>
              <a:t>Diagrama de flujo </a:t>
            </a:r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/>
          </a:p>
          <a:p>
            <a:pPr marL="457200" indent="-457200">
              <a:buFont typeface="+mj-lt"/>
              <a:buAutoNum type="arabicPeriod" startAt="3"/>
            </a:pPr>
            <a:endParaRPr lang="es-ES_tradnl" sz="2000" b="1" dirty="0" smtClean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Ver tabla 1</a:t>
            </a:r>
            <a:endParaRPr lang="es-ES_tradnl" sz="2000" dirty="0"/>
          </a:p>
          <a:p>
            <a:r>
              <a:rPr lang="es-VE" sz="2000" dirty="0" smtClean="0"/>
              <a:t>	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518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36613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</a:t>
            </a:r>
            <a:r>
              <a:rPr lang="es-VE" sz="2000" u="sng" dirty="0" smtClean="0"/>
              <a:t>para </a:t>
            </a:r>
            <a:r>
              <a:rPr lang="es-VE" sz="2000" u="sng" dirty="0"/>
              <a:t>interactuar con los NFC </a:t>
            </a:r>
            <a:r>
              <a:rPr lang="es-VE" sz="2000" u="sng" dirty="0" smtClean="0"/>
              <a:t>desplegando información </a:t>
            </a:r>
            <a:r>
              <a:rPr lang="es-VE" sz="2000" u="sng" dirty="0"/>
              <a:t>puntual de acuerdo al sitio donde se </a:t>
            </a:r>
            <a:r>
              <a:rPr lang="es-VE" sz="2000" u="sng" dirty="0" smtClean="0"/>
              <a:t>encuentra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7448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1518328" y="2906245"/>
            <a:ext cx="6261319" cy="2771015"/>
            <a:chOff x="1" y="0"/>
            <a:chExt cx="8493370" cy="4650622"/>
          </a:xfrm>
        </p:grpSpPr>
        <p:pic>
          <p:nvPicPr>
            <p:cNvPr id="11" name="Imagen 10" descr="Captura de pantalla 2017-04-22 a la(s) 22.07.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2943192" cy="4629098"/>
            </a:xfrm>
            <a:prstGeom prst="rect">
              <a:avLst/>
            </a:prstGeom>
          </p:spPr>
        </p:pic>
        <p:pic>
          <p:nvPicPr>
            <p:cNvPr id="12" name="Imagen 11" descr="Captura de pantalla 2017-04-22 a la(s) 22.06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679" y="21524"/>
              <a:ext cx="2710800" cy="4629098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07.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730" y="0"/>
              <a:ext cx="2704641" cy="4629098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1" y="2331626"/>
              <a:ext cx="2277472" cy="439389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3154046" y="1791272"/>
              <a:ext cx="2439929" cy="1074210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Marco 20"/>
            <p:cNvSpPr/>
            <p:nvPr/>
          </p:nvSpPr>
          <p:spPr>
            <a:xfrm>
              <a:off x="5998264" y="521223"/>
              <a:ext cx="2277472" cy="3677285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Aumentada</a:t>
            </a:r>
          </a:p>
          <a:p>
            <a:pPr marL="457200" indent="-457200">
              <a:buFont typeface="+mj-lt"/>
              <a:buAutoNum type="arabicPeriod" startAt="4"/>
            </a:pPr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Opción para interactuar con los NFC desplegando información puntual de acuerdo al sitio donde se </a:t>
            </a:r>
            <a:r>
              <a:rPr lang="es-VE" sz="2000" dirty="0" smtClean="0"/>
              <a:t>encuentra</a:t>
            </a:r>
            <a:endParaRPr lang="es-ES_tradnl" sz="2000" b="1" dirty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u="sng" dirty="0"/>
              <a:t>Opción de Realidad Aumentada 3D desplegando información de los sitios que puede encontrar a su alrededor según la </a:t>
            </a:r>
            <a:r>
              <a:rPr lang="es-VE" sz="2000" u="sng" dirty="0" smtClean="0"/>
              <a:t>imagen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0518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86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SOLUCIÓN</a:t>
            </a:r>
            <a:endParaRPr lang="es-ES" sz="3200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2933648" y="2025259"/>
            <a:ext cx="3558292" cy="3429643"/>
            <a:chOff x="2320580" y="1146919"/>
            <a:chExt cx="4587505" cy="4587505"/>
          </a:xfrm>
        </p:grpSpPr>
        <p:pic>
          <p:nvPicPr>
            <p:cNvPr id="8" name="Imagen 7" descr="telen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580" y="1146919"/>
              <a:ext cx="4587505" cy="4587505"/>
            </a:xfrm>
            <a:prstGeom prst="rect">
              <a:avLst/>
            </a:prstGeom>
          </p:spPr>
        </p:pic>
        <p:pic>
          <p:nvPicPr>
            <p:cNvPr id="4" name="Imagen 3" descr="Captura de pantalla 2017-04-23 a la(s) 15.29.1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6" y="1970310"/>
              <a:ext cx="1863768" cy="3118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VE" sz="2000" b="1" dirty="0"/>
              <a:t>Diseñar e implementar un módulo que suministre información de interés combinando NFC y Realidad </a:t>
            </a:r>
            <a:r>
              <a:rPr lang="es-VE" sz="2000" b="1" dirty="0" smtClean="0"/>
              <a:t>Aumentada</a:t>
            </a:r>
          </a:p>
          <a:p>
            <a:endParaRPr lang="es-VE" sz="2000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1206655" y="2968932"/>
            <a:ext cx="6512839" cy="2765493"/>
            <a:chOff x="907835" y="2968932"/>
            <a:chExt cx="6512839" cy="2765493"/>
          </a:xfrm>
        </p:grpSpPr>
        <p:pic>
          <p:nvPicPr>
            <p:cNvPr id="11" name="Imagen 10" descr="Macintosh HD:Users:sandravillamizar:Desktop:apendice imagenes:D-30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03" y="2968932"/>
              <a:ext cx="1575466" cy="276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 descr="Captura de pantalla 2017-04-22 a la(s) 20.22.4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35" y="2968933"/>
              <a:ext cx="1611801" cy="2765492"/>
            </a:xfrm>
            <a:prstGeom prst="rect">
              <a:avLst/>
            </a:prstGeom>
          </p:spPr>
        </p:pic>
        <p:pic>
          <p:nvPicPr>
            <p:cNvPr id="13" name="Imagen 12" descr="Captura de pantalla 2017-04-22 a la(s) 22.17.5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680" y="2975999"/>
              <a:ext cx="1608424" cy="2758426"/>
            </a:xfrm>
            <a:prstGeom prst="rect">
              <a:avLst/>
            </a:prstGeom>
          </p:spPr>
        </p:pic>
        <p:sp>
          <p:nvSpPr>
            <p:cNvPr id="15" name="Marco 14"/>
            <p:cNvSpPr/>
            <p:nvPr/>
          </p:nvSpPr>
          <p:spPr>
            <a:xfrm>
              <a:off x="907835" y="4010808"/>
              <a:ext cx="1261409" cy="212234"/>
            </a:xfrm>
            <a:prstGeom prst="frame">
              <a:avLst>
                <a:gd name="adj1" fmla="val 4460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Marco 19"/>
            <p:cNvSpPr/>
            <p:nvPr/>
          </p:nvSpPr>
          <p:spPr>
            <a:xfrm>
              <a:off x="4194005" y="3415781"/>
              <a:ext cx="1569253" cy="2151667"/>
            </a:xfrm>
            <a:prstGeom prst="frame">
              <a:avLst>
                <a:gd name="adj1" fmla="val 2546"/>
              </a:avLst>
            </a:prstGeom>
            <a:solidFill>
              <a:schemeClr val="accent2"/>
            </a:solidFill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811903" y="2968933"/>
              <a:ext cx="1608771" cy="2765492"/>
              <a:chOff x="5871667" y="2968933"/>
              <a:chExt cx="1608771" cy="2765492"/>
            </a:xfrm>
          </p:grpSpPr>
          <p:pic>
            <p:nvPicPr>
              <p:cNvPr id="2" name="Imagen 1" descr="Captura de pantalla 2017-04-22 a la(s) 22.21.25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1667" y="2968933"/>
                <a:ext cx="1608771" cy="2765492"/>
              </a:xfrm>
              <a:prstGeom prst="rect">
                <a:avLst/>
              </a:prstGeom>
            </p:spPr>
          </p:pic>
          <p:sp>
            <p:nvSpPr>
              <p:cNvPr id="21" name="Marco 20"/>
              <p:cNvSpPr/>
              <p:nvPr/>
            </p:nvSpPr>
            <p:spPr>
              <a:xfrm>
                <a:off x="5911185" y="3413021"/>
                <a:ext cx="1569253" cy="2151667"/>
              </a:xfrm>
              <a:prstGeom prst="frame">
                <a:avLst>
                  <a:gd name="adj1" fmla="val 2546"/>
                </a:avLst>
              </a:prstGeom>
              <a:solidFill>
                <a:schemeClr val="accent2"/>
              </a:solidFill>
              <a:ln>
                <a:solidFill>
                  <a:srgbClr val="C0504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6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b="1" dirty="0"/>
              <a:t>Diseñar e implementar una Base de Datos que contenga la información necesaria para el uso de la </a:t>
            </a:r>
            <a:r>
              <a:rPr lang="es-VE" sz="2000" b="1" dirty="0" smtClean="0"/>
              <a:t>aplicación</a:t>
            </a:r>
          </a:p>
          <a:p>
            <a:pPr marL="457200" indent="-457200">
              <a:buFont typeface="+mj-lt"/>
              <a:buAutoNum type="arabicPeriod" startAt="5"/>
            </a:pPr>
            <a:endParaRPr lang="es-VE" sz="2000" b="1" dirty="0"/>
          </a:p>
          <a:p>
            <a:r>
              <a:rPr lang="es-VE" sz="2000" dirty="0" smtClean="0"/>
              <a:t>	La información </a:t>
            </a:r>
            <a:r>
              <a:rPr lang="es-VE" sz="2000" dirty="0"/>
              <a:t>recabada en el </a:t>
            </a:r>
            <a:r>
              <a:rPr lang="es-VE" sz="2000" dirty="0" smtClean="0"/>
              <a:t>campus </a:t>
            </a:r>
            <a:r>
              <a:rPr lang="es-VE" sz="2000" dirty="0"/>
              <a:t>, la cual </a:t>
            </a:r>
            <a:r>
              <a:rPr lang="es-VE" sz="2000" dirty="0" smtClean="0"/>
              <a:t>provee:</a:t>
            </a:r>
          </a:p>
          <a:p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Sitios aptos para la AR por geolocalizacion (ver tabla 1)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Coordenadas de cada sitio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Información particular por sitio</a:t>
            </a:r>
            <a:endParaRPr lang="es-VE" sz="2000" b="1" dirty="0"/>
          </a:p>
          <a:p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0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Información </a:t>
            </a:r>
            <a:r>
              <a:rPr lang="es-VE" sz="2000" dirty="0"/>
              <a:t>puntual que permite transmitir datos relevantes al </a:t>
            </a:r>
            <a:r>
              <a:rPr lang="es-VE" sz="2000" dirty="0" smtClean="0"/>
              <a:t>usuario:</a:t>
            </a:r>
          </a:p>
          <a:p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7348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Guía de usuario</a:t>
            </a:r>
          </a:p>
        </p:txBody>
      </p:sp>
    </p:spTree>
    <p:extLst>
      <p:ext uri="{BB962C8B-B14F-4D97-AF65-F5344CB8AC3E}">
        <p14:creationId xmlns:p14="http://schemas.microsoft.com/office/powerpoint/2010/main" val="1137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guia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271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</a:t>
            </a:r>
            <a:r>
              <a:rPr lang="es-VE" sz="2000" dirty="0"/>
              <a:t>Información puntual que permite transmitir datos relevantes al usuario: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dirty="0" smtClean="0"/>
              <a:t>Guía de usuario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b="1" u="sng" dirty="0" smtClean="0"/>
              <a:t>Consejos útiles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VE" sz="2000" b="1" dirty="0"/>
              <a:t>Diseñar e implementar un módulo de guía al usuario y consejos útiles que permita ayudarlo en el correcto uso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6"/>
            </a:pPr>
            <a:endParaRPr lang="es-ES_tradnl" sz="2000" b="1" dirty="0"/>
          </a:p>
          <a:p>
            <a:r>
              <a:rPr lang="es-VE" sz="2000" dirty="0" smtClean="0"/>
              <a:t>	foto consejos</a:t>
            </a:r>
            <a:endParaRPr lang="es-E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371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E</a:t>
            </a:r>
            <a:r>
              <a:rPr lang="es-VE" sz="2000" dirty="0" smtClean="0"/>
              <a:t>xperiencia </a:t>
            </a:r>
            <a:r>
              <a:rPr lang="es-VE" sz="2000" dirty="0"/>
              <a:t>más amigable</a:t>
            </a:r>
            <a:r>
              <a:rPr lang="es-ES_tradnl" sz="2000" dirty="0"/>
              <a:t> </a:t>
            </a:r>
            <a:endParaRPr lang="es-ES_tradnl" sz="2000" dirty="0" smtClean="0"/>
          </a:p>
          <a:p>
            <a:pPr marL="342900" indent="-342900">
              <a:buFont typeface="Arial"/>
              <a:buChar char="•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I</a:t>
            </a:r>
            <a:r>
              <a:rPr lang="es-VE" sz="2000" dirty="0" smtClean="0"/>
              <a:t>ntuitiva </a:t>
            </a:r>
          </a:p>
          <a:p>
            <a:endParaRPr lang="es-VE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S</a:t>
            </a:r>
            <a:r>
              <a:rPr lang="es-VE" sz="2000" dirty="0" smtClean="0"/>
              <a:t>in </a:t>
            </a:r>
            <a:r>
              <a:rPr lang="es-VE" sz="2000" dirty="0"/>
              <a:t>sobrecargar al usuario 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9574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607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84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53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 GENERAL</a:t>
            </a:r>
            <a:endParaRPr lang="es-ES" sz="3200" b="1" dirty="0"/>
          </a:p>
        </p:txBody>
      </p:sp>
      <p:sp>
        <p:nvSpPr>
          <p:cNvPr id="3" name="Rectángulo 2"/>
          <p:cNvSpPr/>
          <p:nvPr/>
        </p:nvSpPr>
        <p:spPr>
          <a:xfrm>
            <a:off x="788307" y="1941698"/>
            <a:ext cx="7488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3200" dirty="0"/>
              <a:t>Desarrollar una aplicación móvil incorporando tecnología de Realidad Aumentada y NFC que facilite la ubicación e información específica de los espacios físicos de la Universidad Católica Andrés Bello</a:t>
            </a:r>
            <a:r>
              <a:rPr lang="es-VE" dirty="0"/>
              <a:t>.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8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4528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s-VE" sz="2000" b="1" dirty="0"/>
              <a:t>Diseñar e implementar una interfaz gráfica amigable que interactuará con el usuario en los diferentes módulos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3185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4332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RESULTADOS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s-VE" sz="2000" b="1" dirty="0"/>
              <a:t>Diseñar e implementar un Backend que maneje toda la lógica y servicios web de la aplicación</a:t>
            </a:r>
            <a:r>
              <a:rPr lang="es-ES_tradnl" sz="2000" b="1" dirty="0"/>
              <a:t> </a:t>
            </a:r>
            <a:endParaRPr lang="es-ES_tradnl" sz="2000" b="1" dirty="0" smtClean="0"/>
          </a:p>
          <a:p>
            <a:pPr marL="457200" indent="-457200">
              <a:buFont typeface="+mj-lt"/>
              <a:buAutoNum type="arabicPeriod" startAt="8"/>
            </a:pPr>
            <a:endParaRPr lang="es-ES_tradnl" sz="2000" b="1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Obtención de la data </a:t>
            </a:r>
            <a:r>
              <a:rPr lang="es-VE" sz="2000" dirty="0"/>
              <a:t>de acuerdo a lo solicitado </a:t>
            </a:r>
            <a:r>
              <a:rPr lang="es-VE" sz="2000" dirty="0" smtClean="0"/>
              <a:t>para alimentar la App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ES_tradnl" sz="2000" dirty="0" smtClean="0"/>
              <a:t>M</a:t>
            </a:r>
            <a:r>
              <a:rPr lang="es-VE" sz="2000" dirty="0" smtClean="0"/>
              <a:t>anipulación de </a:t>
            </a:r>
            <a:r>
              <a:rPr lang="es-VE" sz="2000" dirty="0"/>
              <a:t>los datos obtenidos para ser desplegados en todos los </a:t>
            </a:r>
            <a:r>
              <a:rPr lang="es-VE" sz="2000" dirty="0" smtClean="0"/>
              <a:t>módulos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6995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1264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VÍDEO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7730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La impresición del GPS en los dispositivos móviles haciendo uso la Realidad Aumentada por geolocalización en distancias amplias no representa un impacto </a:t>
            </a:r>
            <a:r>
              <a:rPr lang="es-VE" sz="2000" dirty="0" smtClean="0"/>
              <a:t>importante.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La elección de Wikitude SDK como herramienta para llevar a cabo todo los procesos de Realidad Aumentada fue la </a:t>
            </a:r>
            <a:r>
              <a:rPr lang="es-VE" sz="2000" dirty="0" smtClean="0"/>
              <a:t>idónea.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La tecnología de NFC es una alternativa viable para abarcar aquellos dispositivos que no soporten la Realidad Aumentada o que no posean conexión a </a:t>
            </a:r>
            <a:r>
              <a:rPr lang="es-VE" sz="2000" dirty="0" smtClean="0"/>
              <a:t>internet.</a:t>
            </a: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3006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Android Studio brinda versatilidad en la implementación de interfaces envidenciándose en el corto tiempo para </a:t>
            </a:r>
            <a:r>
              <a:rPr lang="es-VE" sz="2000" dirty="0" smtClean="0"/>
              <a:t>realizarlas.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lvl="0" indent="-342900">
              <a:buFont typeface="Arial"/>
              <a:buChar char="•"/>
            </a:pPr>
            <a:r>
              <a:rPr lang="es-VE" sz="2000" dirty="0" smtClean="0"/>
              <a:t>La </a:t>
            </a:r>
            <a:r>
              <a:rPr lang="es-VE" sz="2000" dirty="0"/>
              <a:t>aplicación permite conocer la universidad solventando la ausencia de orientadores que puedan ayudar a ubicar a los </a:t>
            </a:r>
            <a:r>
              <a:rPr lang="es-VE" sz="2000" dirty="0" smtClean="0"/>
              <a:t>usuarios.</a:t>
            </a:r>
            <a:endParaRPr lang="es-ES_tradnl" sz="2000" dirty="0"/>
          </a:p>
          <a:p>
            <a:pPr lvl="0"/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788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89919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VE" sz="2000" dirty="0"/>
              <a:t>Implementar y adaptar la tecnología de la AR a otros sistemas que ya existen actualmente en la Universidad Católica Andres Bello, para así facilitar su proceso </a:t>
            </a:r>
            <a:r>
              <a:rPr lang="es-VE" sz="2000" dirty="0" smtClean="0"/>
              <a:t>o </a:t>
            </a:r>
            <a:r>
              <a:rPr lang="es-VE" sz="2000" dirty="0"/>
              <a:t>permitir el surgimiento de </a:t>
            </a:r>
            <a:r>
              <a:rPr lang="es-VE" sz="2000" dirty="0" smtClean="0"/>
              <a:t>nuevas.</a:t>
            </a:r>
          </a:p>
          <a:p>
            <a:endParaRPr lang="es-VE" sz="2000" dirty="0" smtClean="0"/>
          </a:p>
          <a:p>
            <a:pPr marL="342900" lvl="0" indent="-342900">
              <a:buFont typeface="Arial"/>
              <a:buChar char="•"/>
            </a:pPr>
            <a:r>
              <a:rPr lang="es-VE" sz="2000" dirty="0"/>
              <a:t>Expandir el módulo de búsqueda de los sitios del campus utilizando reconocimiento de </a:t>
            </a:r>
            <a:r>
              <a:rPr lang="es-VE" sz="2000" dirty="0" smtClean="0"/>
              <a:t>voz.</a:t>
            </a:r>
          </a:p>
          <a:p>
            <a:pPr lvl="0"/>
            <a:endParaRPr lang="es-VE" sz="2000" dirty="0" smtClean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más pruebas de la aplicación utilizando equipos más avanzados que contengan versiones recientes del sistema operativo </a:t>
            </a:r>
            <a:r>
              <a:rPr lang="es-VE" sz="2000" dirty="0" smtClean="0"/>
              <a:t>Android.</a:t>
            </a:r>
            <a:endParaRPr lang="es-ES_tradnl" sz="2000" dirty="0"/>
          </a:p>
          <a:p>
            <a:pPr marL="342900" lvl="0" indent="-342900">
              <a:buFont typeface="Arial"/>
              <a:buChar char="•"/>
            </a:pPr>
            <a:endParaRPr lang="es-ES_tradnl" sz="2000" dirty="0"/>
          </a:p>
          <a:p>
            <a:pPr marL="342900" indent="-342900">
              <a:buFont typeface="Arial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652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558213" y="1035741"/>
            <a:ext cx="3715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RECOMENDACIONES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s-VE" sz="2000" dirty="0"/>
              <a:t>Desarrollar aplicaciones utilizando Realidad Aumentada en Smart </a:t>
            </a:r>
            <a:r>
              <a:rPr lang="es-VE" sz="2000" dirty="0" smtClean="0"/>
              <a:t>Glasses.</a:t>
            </a:r>
          </a:p>
          <a:p>
            <a:pPr marL="342900" lvl="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/>
              <a:t>Hacer análisis e investigaciones posteriores utilizando códigos QR como alternativa al </a:t>
            </a:r>
            <a:r>
              <a:rPr lang="es-VE" sz="2000" dirty="0" smtClean="0"/>
              <a:t>NFC.</a:t>
            </a:r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pPr marL="342900" indent="-342900">
              <a:buFont typeface="Arial"/>
              <a:buChar char="•"/>
            </a:pPr>
            <a:r>
              <a:rPr lang="es-VE" sz="2000" dirty="0" smtClean="0"/>
              <a:t>Faltaaaaaaa una más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330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3176" y="1418226"/>
            <a:ext cx="827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¡ GRACIAS POR SU ATENCIÓN 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062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VE" sz="2000" dirty="0"/>
              <a:t>Diseñar e implementar un buscador para seleccionar el lugar que se desea encontrar</a:t>
            </a:r>
            <a:r>
              <a:rPr lang="es-VE" sz="2000" dirty="0" smtClean="0"/>
              <a:t>.</a:t>
            </a:r>
          </a:p>
          <a:p>
            <a:pPr marL="457200" lvl="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VE" sz="2000" dirty="0"/>
              <a:t>Diseñar e implementar un módulo para la geolocalización a través de Realidad Aumentada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Determinar, seleccionar y analizar puntos clave para facilitar la ubicación rápida del usuario haciendo uso de NFC o Realidad Aumentada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_tradnl" sz="2000" dirty="0"/>
          </a:p>
          <a:p>
            <a:pPr marL="342900" indent="-342900">
              <a:buFont typeface="+mj-lt"/>
              <a:buAutoNum type="arabicPeriod"/>
            </a:pPr>
            <a:r>
              <a:rPr lang="es-VE" sz="2000" dirty="0"/>
              <a:t>Diseñar e implementar un módulo que suministre información de interés combinando NFC y Realidad Aumentada</a:t>
            </a:r>
            <a:r>
              <a:rPr lang="es-VE" sz="2000" dirty="0" smtClean="0"/>
              <a:t>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6155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273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OBJETIVOS ESPECÍFICOS</a:t>
            </a:r>
            <a:endParaRPr lang="es-ES" sz="3200" b="1" dirty="0"/>
          </a:p>
        </p:txBody>
      </p:sp>
      <p:sp>
        <p:nvSpPr>
          <p:cNvPr id="8" name="Rectángulo 7"/>
          <p:cNvSpPr/>
          <p:nvPr/>
        </p:nvSpPr>
        <p:spPr>
          <a:xfrm>
            <a:off x="788307" y="1941698"/>
            <a:ext cx="7488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Base de Datos que contenga la información necesaria para el uso de la aplicación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módulo de guía al usuario y consejos útiles que permita ayudarlo en el correcto uso de la aplicación</a:t>
            </a:r>
            <a:r>
              <a:rPr lang="es-VE" sz="2000" dirty="0" smtClean="0"/>
              <a:t>.</a:t>
            </a:r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una interfaz gráfica amigable que interactuará con el usuario en los diferentes módulos de la aplicación. </a:t>
            </a:r>
            <a:endParaRPr lang="es-VE" sz="2000" dirty="0" smtClean="0"/>
          </a:p>
          <a:p>
            <a:pPr marL="457200" indent="-457200">
              <a:buFont typeface="+mj-lt"/>
              <a:buAutoNum type="arabicPeriod" startAt="5"/>
            </a:pPr>
            <a:endParaRPr lang="es-ES_tradnl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s-VE" sz="2000" dirty="0"/>
              <a:t>Diseñar e implementar un Backend que maneje toda la lógica y servicios web de la aplicación. 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8609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393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98000">
              <a:srgbClr val="0A4E19"/>
            </a:gs>
            <a:gs pos="94000">
              <a:srgbClr val="FECC2B"/>
            </a:gs>
            <a:gs pos="96000">
              <a:srgbClr val="14A4DA">
                <a:alpha val="83000"/>
              </a:srgbClr>
            </a:gs>
            <a:gs pos="0">
              <a:schemeClr val="bg1">
                <a:alpha val="76000"/>
              </a:schemeClr>
            </a:gs>
            <a:gs pos="17000">
              <a:schemeClr val="bg1">
                <a:alpha val="7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c_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06" y="5411694"/>
            <a:ext cx="914400" cy="914400"/>
          </a:xfrm>
          <a:prstGeom prst="rect">
            <a:avLst/>
          </a:prstGeom>
        </p:spPr>
      </p:pic>
      <p:pic>
        <p:nvPicPr>
          <p:cNvPr id="16" name="Imagen 15" descr="LogoUCAB600x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6"/>
            <a:ext cx="3839881" cy="7871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065059" y="5734425"/>
            <a:ext cx="2973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Sears </a:t>
            </a:r>
            <a:r>
              <a:rPr lang="es-ES" sz="1600" b="1" dirty="0" err="1" smtClean="0"/>
              <a:t>Zuñiga</a:t>
            </a:r>
            <a:r>
              <a:rPr lang="es-ES" sz="1600" b="1" dirty="0" smtClean="0"/>
              <a:t>, Teddy John</a:t>
            </a:r>
          </a:p>
          <a:p>
            <a:r>
              <a:rPr lang="es-ES" sz="1600" b="1" dirty="0" smtClean="0"/>
              <a:t>Villamizar Meza, Sandra </a:t>
            </a:r>
            <a:r>
              <a:rPr lang="es-ES" sz="1600" b="1" dirty="0" err="1" smtClean="0"/>
              <a:t>Lisett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613647" y="4332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58117" y="248628"/>
            <a:ext cx="336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Escuela de Ingeniería Informática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213" y="1035741"/>
            <a:ext cx="4502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MARCO METODOLÓGICO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788307" y="1941698"/>
            <a:ext cx="748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 smtClean="0"/>
              <a:t>	Factores </a:t>
            </a:r>
            <a:r>
              <a:rPr lang="es-VE" sz="2000" dirty="0"/>
              <a:t>que determinaron la elección de la </a:t>
            </a:r>
            <a:r>
              <a:rPr lang="es-VE" sz="2000" dirty="0" smtClean="0"/>
              <a:t>metodología</a:t>
            </a:r>
          </a:p>
          <a:p>
            <a:endParaRPr lang="es-VE" sz="2000" dirty="0" smtClean="0"/>
          </a:p>
          <a:p>
            <a:endParaRPr lang="es-VE" sz="2000" dirty="0" smtClean="0"/>
          </a:p>
          <a:p>
            <a:pPr marL="342900" indent="-342900">
              <a:buFont typeface="Arial"/>
              <a:buChar char="•"/>
            </a:pPr>
            <a:endParaRPr lang="es-VE" sz="2000" dirty="0"/>
          </a:p>
          <a:p>
            <a:r>
              <a:rPr lang="es-ES_tradnl" sz="2000" dirty="0" smtClean="0"/>
              <a:t> </a:t>
            </a:r>
            <a:endParaRPr lang="es-ES_tradnl" sz="2000" dirty="0"/>
          </a:p>
          <a:p>
            <a:pPr lvl="0"/>
            <a:endParaRPr lang="es-ES_tradnl" sz="2000" dirty="0"/>
          </a:p>
        </p:txBody>
      </p:sp>
      <p:pic>
        <p:nvPicPr>
          <p:cNvPr id="12" name="Imagen 11" descr="softwa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5" y="2576733"/>
            <a:ext cx="1922126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86239</TotalTime>
  <Words>2644</Words>
  <Application>Microsoft Office PowerPoint</Application>
  <PresentationFormat>Presentación en pantalla (4:3)</PresentationFormat>
  <Paragraphs>603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</vt:lpstr>
      <vt:lpstr>Century Gothic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Villamizar</dc:creator>
  <cp:lastModifiedBy>Teddy J Sears</cp:lastModifiedBy>
  <cp:revision>160</cp:revision>
  <dcterms:created xsi:type="dcterms:W3CDTF">2017-04-18T19:37:11Z</dcterms:created>
  <dcterms:modified xsi:type="dcterms:W3CDTF">2017-04-30T20:31:02Z</dcterms:modified>
</cp:coreProperties>
</file>